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customXml/itemProps10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6.svg" ContentType="image/svg+xml"/>
  <Override PartName="/ppt/media/image30.svg" ContentType="image/svg+xml"/>
  <Override PartName="/ppt/media/image32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89" r:id="rId5"/>
    <p:sldId id="272" r:id="rId6"/>
    <p:sldId id="273" r:id="rId7"/>
    <p:sldId id="277" r:id="rId8"/>
    <p:sldId id="278" r:id="rId9"/>
    <p:sldId id="268" r:id="rId10"/>
    <p:sldId id="279" r:id="rId11"/>
    <p:sldId id="274" r:id="rId12"/>
    <p:sldId id="257" r:id="rId13"/>
    <p:sldId id="262" r:id="rId14"/>
    <p:sldId id="264" r:id="rId15"/>
    <p:sldId id="266" r:id="rId16"/>
    <p:sldId id="281" r:id="rId17"/>
    <p:sldId id="288" r:id="rId18"/>
    <p:sldId id="282" r:id="rId19"/>
    <p:sldId id="259" r:id="rId20"/>
    <p:sldId id="284" r:id="rId21"/>
    <p:sldId id="285" r:id="rId22"/>
    <p:sldId id="287" r:id="rId23"/>
    <p:sldId id="260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2" userDrawn="1">
          <p15:clr>
            <a:srgbClr val="A4A3A4"/>
          </p15:clr>
        </p15:guide>
        <p15:guide id="2" pos="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23E"/>
    <a:srgbClr val="F3AD5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862"/>
        <p:guide pos="8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03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customXmlProps" Target="../customXml/itemProps10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cow</c:v>
                </c:pt>
                <c:pt idx="3">
                  <c:v>bird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</c:v>
                </c:pt>
                <c:pt idx="1">
                  <c:v>0.5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066655"/>
        <c:axId val="764064735"/>
      </c:barChart>
      <c:catAx>
        <c:axId val="76406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64064735"/>
        <c:crosses val="autoZero"/>
        <c:auto val="1"/>
        <c:lblAlgn val="ctr"/>
        <c:lblOffset val="100"/>
        <c:noMultiLvlLbl val="0"/>
      </c:catAx>
      <c:valAx>
        <c:axId val="7640647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640666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13cb792-4a68-4957-ab5e-7cde3643a995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5.xml"/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4" Type="http://schemas.openxmlformats.org/officeDocument/2006/relationships/image" Target="../media/image2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../media/image32.svg"/><Relationship Id="rId7" Type="http://schemas.openxmlformats.org/officeDocument/2006/relationships/image" Target="../media/image31.png"/><Relationship Id="rId6" Type="http://schemas.openxmlformats.org/officeDocument/2006/relationships/tags" Target="../tags/tag9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3" Type="http://schemas.openxmlformats.org/officeDocument/2006/relationships/tags" Target="../tags/tag94.xml"/><Relationship Id="rId2" Type="http://schemas.openxmlformats.org/officeDocument/2006/relationships/image" Target="../media/image28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8.xml"/><Relationship Id="rId2" Type="http://schemas.openxmlformats.org/officeDocument/2006/relationships/image" Target="../media/image33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73.xml"/><Relationship Id="rId2" Type="http://schemas.openxmlformats.org/officeDocument/2006/relationships/tags" Target="../tags/tag66.xml"/><Relationship Id="rId19" Type="http://schemas.openxmlformats.org/officeDocument/2006/relationships/image" Target="../media/image16.svg"/><Relationship Id="rId18" Type="http://schemas.openxmlformats.org/officeDocument/2006/relationships/image" Target="../media/image15.png"/><Relationship Id="rId17" Type="http://schemas.openxmlformats.org/officeDocument/2006/relationships/image" Target="../media/image14.svg"/><Relationship Id="rId16" Type="http://schemas.openxmlformats.org/officeDocument/2006/relationships/image" Target="../media/image13.svg"/><Relationship Id="rId15" Type="http://schemas.openxmlformats.org/officeDocument/2006/relationships/image" Target="../media/image12.svg"/><Relationship Id="rId14" Type="http://schemas.openxmlformats.org/officeDocument/2006/relationships/image" Target="../media/image11.png"/><Relationship Id="rId13" Type="http://schemas.openxmlformats.org/officeDocument/2006/relationships/image" Target="../media/image10.svg"/><Relationship Id="rId12" Type="http://schemas.openxmlformats.org/officeDocument/2006/relationships/tags" Target="../tags/tag72.xml"/><Relationship Id="rId11" Type="http://schemas.openxmlformats.org/officeDocument/2006/relationships/image" Target="../media/image9.svg"/><Relationship Id="rId10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1.xml"/><Relationship Id="rId2" Type="http://schemas.openxmlformats.org/officeDocument/2006/relationships/hyperlink" Target="https://github.com/QByteM/AlignedNorm" TargetMode="External"/><Relationship Id="rId1" Type="http://schemas.openxmlformats.org/officeDocument/2006/relationships/hyperlink" Target="https://openreview.net/forum?id=aQAWAtrxxe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19.png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4530" y="1273175"/>
            <a:ext cx="10822940" cy="1202690"/>
          </a:xfrm>
        </p:spPr>
        <p:txBody>
          <a:bodyPr>
            <a:normAutofit/>
          </a:bodyPr>
          <a:p>
            <a:pPr algn="ctr"/>
            <a:r>
              <a:rPr lang="en-US" altLang="zh-CN" sz="3110">
                <a:latin typeface="Arial" panose="020B0604020202090204" pitchFamily="34" charset="0"/>
                <a:ea typeface="雅痞-繁" panose="020F0603040207020204" charset="-122"/>
                <a:cs typeface="Arial" panose="020B0604020202090204" pitchFamily="34" charset="0"/>
              </a:rPr>
              <a:t>AlignedNorm: Prompting Vision–Language Models via Coupled Prompt Field</a:t>
            </a:r>
            <a:endParaRPr lang="en-US" altLang="zh-CN" sz="3110">
              <a:latin typeface="Arial" panose="020B0604020202090204" pitchFamily="34" charset="0"/>
              <a:ea typeface="雅痞-繁" panose="020F0603040207020204" charset="-122"/>
              <a:cs typeface="Arial" panose="020B060402020209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3228" y="2604135"/>
            <a:ext cx="11345545" cy="3124200"/>
          </a:xfrm>
        </p:spPr>
        <p:txBody>
          <a:bodyPr>
            <a:normAutofit lnSpcReduction="10000"/>
          </a:bodyPr>
          <a:p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Qi Ma</a:t>
            </a: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1,2</a:t>
            </a:r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, Chen-Yang Wang</a:t>
            </a:r>
            <a:r>
              <a:rPr lang="en-US" altLang="zh-CN" sz="2000" baseline="30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1,2</a:t>
            </a:r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, Dehong Gao</a:t>
            </a: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, Deng-Ping Fan</a:t>
            </a: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1,2,4†</a:t>
            </a:r>
            <a:endParaRPr lang="en-US" altLang="zh-CN" sz="2000" baseline="30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endParaRPr lang="en-US" altLang="zh-CN" sz="2000" baseline="30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1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VCIP &amp; CS, Nankai University</a:t>
            </a:r>
            <a:endParaRPr lang="en-US" altLang="zh-CN" sz="2000" baseline="30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2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NKIARI, Shenzhen Futian</a:t>
            </a:r>
            <a:endParaRPr lang="en-US" altLang="zh-CN" sz="2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buClrTx/>
              <a:buSzTx/>
            </a:pP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3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Northwestern Polytechnical University</a:t>
            </a:r>
            <a:endParaRPr lang="en-US" altLang="zh-CN" sz="2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buClrTx/>
              <a:buSzTx/>
            </a:pP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4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SLAI</a:t>
            </a:r>
            <a:endParaRPr lang="en-US" altLang="zh-CN" sz="2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>
              <a:buClrTx/>
              <a:buSzTx/>
            </a:pPr>
            <a:r>
              <a:rPr lang="en-US" altLang="zh-CN" sz="2000" baseline="30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†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 Corresponding </a:t>
            </a:r>
            <a:r>
              <a:rPr lang="en-US" altLang="zh-CN" sz="2000">
                <a:solidFill>
                  <a:schemeClr val="tx1"/>
                </a:solidFill>
                <a:uFillTx/>
                <a:latin typeface="Arial" panose="020B0604020202090204" pitchFamily="34" charset="0"/>
                <a:cs typeface="Arial" panose="020B0604020202090204" pitchFamily="34" charset="0"/>
              </a:rPr>
              <a:t>Author</a:t>
            </a:r>
            <a:endParaRPr lang="en-US" altLang="zh-CN" sz="2000">
              <a:solidFill>
                <a:schemeClr val="tx1"/>
              </a:solidFill>
              <a:uFillTx/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4" name="图片 3" descr="/Users/maqi/Library/Containers/com.kingsoft.wpsoffice.mac/Data/tmp/photoeditapp/20260601172637/temp.png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" y="184150"/>
            <a:ext cx="725063" cy="718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9120" y="5830570"/>
            <a:ext cx="8493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solidFill>
                  <a:schemeClr val="bg2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The 43th International Conference on Machine Learning (ICML 2026)</a:t>
            </a:r>
            <a:endParaRPr lang="en-US" altLang="zh-CN" sz="2000">
              <a:solidFill>
                <a:schemeClr val="bg2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0" name="图片 9" descr="/Users/maqi/Library/Containers/com.kingsoft.wpsoffice.mac/Data/tmp/photoeditapp/20260601172658/temp.pngte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18" y="184150"/>
            <a:ext cx="724535" cy="718185"/>
          </a:xfrm>
          <a:prstGeom prst="rect">
            <a:avLst/>
          </a:prstGeom>
        </p:spPr>
      </p:pic>
      <p:pic>
        <p:nvPicPr>
          <p:cNvPr id="11" name="图片 10" descr="/Users/maqi/Library/Containers/com.kingsoft.wpsoffice.mac/Data/tmp/photoeditapp/20260601172749/temp.png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093" y="184150"/>
            <a:ext cx="1049655" cy="718185"/>
          </a:xfrm>
          <a:prstGeom prst="rect">
            <a:avLst/>
          </a:prstGeom>
        </p:spPr>
      </p:pic>
      <p:pic>
        <p:nvPicPr>
          <p:cNvPr id="6" name="图片 5" descr="ICML-logo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5480" y="184150"/>
            <a:ext cx="2628900" cy="9048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ieldV3_bottom_squa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956310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as a 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0185" y="4631055"/>
            <a:ext cx="3496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Ideal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ieldV3_top_squa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7405" y="956310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as a 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80580" y="4631055"/>
            <a:ext cx="3504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Isolated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480185" y="4631055"/>
            <a:ext cx="3496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Ideal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" name="图片 2" descr="fieldV3_bottom_squa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10" y="956310"/>
            <a:ext cx="3449955" cy="34499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as a 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80580" y="4631055"/>
            <a:ext cx="3504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Isolated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480185" y="4631055"/>
            <a:ext cx="3496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Ideal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6535" y="5355590"/>
            <a:ext cx="921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Arial" panose="020B0604020202090204" pitchFamily="34" charset="0"/>
                <a:cs typeface="Arial" panose="020B0604020202090204" pitchFamily="34" charset="0"/>
              </a:rPr>
              <a:t>Why does adaptation to </a:t>
            </a:r>
            <a:r>
              <a:rPr lang="en-US" altLang="zh-CN" sz="2000">
                <a:solidFill>
                  <a:srgbClr val="F3AD5B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Base</a:t>
            </a:r>
            <a:r>
              <a:rPr lang="en-US" altLang="zh-CN" sz="2000">
                <a:latin typeface="Arial" panose="020B0604020202090204" pitchFamily="34" charset="0"/>
                <a:cs typeface="Arial" panose="020B0604020202090204" pitchFamily="34" charset="0"/>
              </a:rPr>
              <a:t> tasks compromise generalization to </a:t>
            </a:r>
            <a:r>
              <a:rPr lang="en-US" altLang="zh-CN" sz="2000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New</a:t>
            </a:r>
            <a:r>
              <a:rPr lang="en-US" altLang="zh-CN" sz="2000">
                <a:latin typeface="Arial" panose="020B0604020202090204" pitchFamily="34" charset="0"/>
                <a:cs typeface="Arial" panose="020B0604020202090204" pitchFamily="34" charset="0"/>
              </a:rPr>
              <a:t> ones?</a:t>
            </a:r>
            <a:endParaRPr lang="en-US" altLang="zh-CN" sz="20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5" name="图片 4" descr="fieldV3_bottom_squ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0" y="956310"/>
            <a:ext cx="3449955" cy="3449955"/>
          </a:xfrm>
          <a:prstGeom prst="rect">
            <a:avLst/>
          </a:prstGeom>
        </p:spPr>
      </p:pic>
      <p:pic>
        <p:nvPicPr>
          <p:cNvPr id="7" name="图片 6" descr="fieldV3_top_squa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405" y="956310"/>
            <a:ext cx="3449955" cy="34499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oupled_prompt_field_squa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97218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Coupled Prompt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Coupled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Field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A shared prompt field couples base and new tasks: 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Field Consistency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200">
                <a:latin typeface="Arial Regular" panose="020B0604020202090204" charset="0"/>
                <a:cs typeface="Arial Regular" panose="020B0604020202090204" charset="0"/>
              </a:rPr>
              <a:t>Keep consistent correction strength across Base and New</a:t>
            </a:r>
            <a:endParaRPr lang="en-US" altLang="zh-CN" sz="12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Uniform Field Updates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Balanced optimization strength across samples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Perturbation Robustness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83845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Stable field behavior under stochastic noise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Coupled Prompt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Coupled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Field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A shared prompt field couples base and new tasks: 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Field Consistency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200">
                <a:latin typeface="Arial Regular" panose="020B0604020202090204" charset="0"/>
                <a:cs typeface="Arial Regular" panose="020B0604020202090204" charset="0"/>
              </a:rPr>
              <a:t>Keep consistent correction strength across Base and New</a:t>
            </a:r>
            <a:endParaRPr lang="en-US" altLang="zh-CN" sz="12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Uniform Field Updates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Balanced optimization strength across samples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Perturbation Robustness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83845" algn="l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Stable field behavior under stochastic noise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6535" y="5355590"/>
            <a:ext cx="921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i="1">
                <a:latin typeface="Arial" panose="020B0604020202090204" pitchFamily="34" charset="0"/>
                <a:cs typeface="Arial" panose="020B0604020202090204" pitchFamily="34" charset="0"/>
              </a:rPr>
              <a:t>What is essential for constructing such a coupled field?</a:t>
            </a:r>
            <a:endParaRPr lang="en-US" altLang="zh-CN" sz="2000" i="1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4" name="图片 3" descr="coupled_prompt_field_squa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972185"/>
            <a:ext cx="3449955" cy="3449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9e9f039e32c768cc4cdd4e704268a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972185"/>
            <a:ext cx="8975313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Methodology: AlignedNorm on Projection Layers in Decoupled Methods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025" y="4918075"/>
            <a:ext cx="10641965" cy="162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Our core idea: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prompt–[CLS] norm alignment on projection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layer is critical for coupling:</a:t>
            </a:r>
            <a:endParaRPr lang="en-US" altLang="zh-CN" b="1">
              <a:solidFill>
                <a:srgbClr val="C6323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Stabilizes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field intensity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, balances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update dynamics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, and improves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perturbation robustness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Norms are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easy to compute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 and do not rely on large-batch statistics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Methodology: AlignedNorm on Projection Layers in Decoupled Methods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025" y="4918075"/>
            <a:ext cx="10641965" cy="162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Our core idea: </a:t>
            </a:r>
            <a:r>
              <a:rPr lang="en-US" altLang="zh-CN" b="1">
                <a:solidFill>
                  <a:srgbClr val="C6323E">
                    <a:alpha val="19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prompt–[CLS] norm alignment on projection layer is critical for coupling:</a:t>
            </a:r>
            <a:endParaRPr lang="en-US" altLang="zh-CN" b="1">
              <a:solidFill>
                <a:srgbClr val="C6323E">
                  <a:alpha val="19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Stabilizes </a:t>
            </a:r>
            <a:r>
              <a:rPr lang="en-US" altLang="zh-CN" i="1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field intensity</a:t>
            </a: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, balances </a:t>
            </a:r>
            <a:r>
              <a:rPr lang="en-US" altLang="zh-CN" i="1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update dynamics</a:t>
            </a: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, and improves </a:t>
            </a:r>
            <a:r>
              <a:rPr lang="en-US" altLang="zh-CN" i="1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perturbation robustness</a:t>
            </a:r>
            <a:endParaRPr lang="en-US" altLang="zh-CN">
              <a:solidFill>
                <a:schemeClr val="tx1">
                  <a:alpha val="19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Norms are </a:t>
            </a:r>
            <a:r>
              <a:rPr lang="en-US" altLang="zh-CN" i="1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easy to compute</a:t>
            </a:r>
            <a:r>
              <a:rPr lang="en-US" altLang="zh-CN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 and do not rely on large-batch statistics</a:t>
            </a:r>
            <a:endParaRPr lang="en-US" altLang="zh-CN">
              <a:solidFill>
                <a:schemeClr val="tx1">
                  <a:alpha val="19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It preserves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relative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 feature relationships while keeping absolute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semantic directions flexible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1220" y="98425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5880" algn="l" rtl="0" eaLnBrk="0">
              <a:lnSpc>
                <a:spcPct val="95000"/>
              </a:lnSpc>
            </a:pPr>
            <a:r>
              <a:rPr lang="en-US" altLang="zh-CN" sz="2000" dirty="0">
                <a:solidFill>
                  <a:schemeClr val="tx1">
                    <a:alpha val="19000"/>
                  </a:schemeClr>
                </a:solidFill>
                <a:latin typeface="Arial" panose="020B0604020202090204" pitchFamily="34" charset="0"/>
                <a:ea typeface="楷体" charset="-122"/>
                <a:cs typeface="Arial" panose="020B0604020202090204" pitchFamily="34" charset="0"/>
                <a:sym typeface="+mn-ea"/>
              </a:rPr>
              <a:t>Conventional Practice (direction alignment)</a:t>
            </a:r>
            <a:endParaRPr lang="en-US" altLang="zh-CN" sz="2000" dirty="0">
              <a:solidFill>
                <a:schemeClr val="tx1">
                  <a:alpha val="19000"/>
                </a:schemeClr>
              </a:solidFill>
              <a:latin typeface="Arial" panose="020B0604020202090204" pitchFamily="34" charset="0"/>
              <a:ea typeface="楷体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1220" y="2781300"/>
            <a:ext cx="609600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5880" algn="l" rtl="0" eaLnBrk="0">
              <a:lnSpc>
                <a:spcPct val="95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90204" pitchFamily="34" charset="0"/>
                <a:ea typeface="楷体" charset="-122"/>
                <a:cs typeface="Arial" panose="020B0604020202090204" pitchFamily="34" charset="0"/>
                <a:sym typeface="+mn-ea"/>
              </a:rPr>
              <a:t>Ours (norm alignment)</a:t>
            </a:r>
            <a:endParaRPr lang="en-US" altLang="zh-CN" sz="2000" dirty="0">
              <a:solidFill>
                <a:schemeClr val="tx1"/>
              </a:solidFill>
              <a:latin typeface="Arial" panose="020B0604020202090204" pitchFamily="34" charset="0"/>
              <a:ea typeface="楷体" charset="-122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2" name="334E55B0-647D-440b-865C-3EC943EB4CBC-1" descr="/Users/maqi/Library/Containers/com.kingsoft.wpsoffice.mac/Data/tmp/wpsoffice.RVJhFGwpsoffice"/>
          <p:cNvPicPr>
            <a:picLocks noChangeAspect="1"/>
          </p:cNvPicPr>
          <p:nvPr/>
        </p:nvPicPr>
        <p:blipFill>
          <a:blip r:embed="rId1">
            <a:alphaModFix amt="19000"/>
          </a:blip>
          <a:stretch>
            <a:fillRect/>
          </a:stretch>
        </p:blipFill>
        <p:spPr>
          <a:xfrm>
            <a:off x="3520441" y="1771650"/>
            <a:ext cx="5151120" cy="605790"/>
          </a:xfrm>
          <a:prstGeom prst="rect">
            <a:avLst/>
          </a:prstGeom>
        </p:spPr>
      </p:pic>
      <p:pic>
        <p:nvPicPr>
          <p:cNvPr id="14" name="334E55B0-647D-440b-865C-3EC943EB4CBC-2" descr="/Users/maqi/Library/Containers/com.kingsoft.wpsoffice.mac/Data/tmp/wpsoffice.FIdeVy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8" y="3602990"/>
            <a:ext cx="5153025" cy="537210"/>
          </a:xfrm>
          <a:prstGeom prst="rect">
            <a:avLst/>
          </a:prstGeom>
        </p:spPr>
      </p:pic>
      <p:pic>
        <p:nvPicPr>
          <p:cNvPr id="15" name="图片 14" descr="叉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7520" y="1648460"/>
            <a:ext cx="652145" cy="652145"/>
          </a:xfrm>
          <a:prstGeom prst="rect">
            <a:avLst/>
          </a:prstGeom>
        </p:spPr>
      </p:pic>
      <p:pic>
        <p:nvPicPr>
          <p:cNvPr id="16" name="图片 15" descr="对号对勾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0235" y="3554730"/>
            <a:ext cx="511810" cy="5118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b45fee6d8e59cd84895bae3aa12a4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988060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Methodology: AlignedNorm at each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Prompted Layer in Decoupled Methods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5240" y="76898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Norm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5240" y="234378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Norm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8325" y="2242820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Layer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8325" y="384873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Layer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025" y="4918075"/>
            <a:ext cx="10641965" cy="162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Our core idea: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prompt–[CLS] norm alignment at each prompted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layer is critical for coupling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0ae682ea6958378b1e5e30a9b5fbe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1055" y="956310"/>
            <a:ext cx="3449955" cy="3449955"/>
          </a:xfrm>
          <a:prstGeom prst="rect">
            <a:avLst/>
          </a:prstGeom>
        </p:spPr>
      </p:pic>
      <p:pic>
        <p:nvPicPr>
          <p:cNvPr id="4" name="图片 3" descr="6b45fee6d8e59cd84895bae3aa12a4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20" y="988060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Methodology: AlignedNorm at each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Prompted Layer in Decoupled Methods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5240" y="76898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Norm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5240" y="234378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Norm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8325" y="2242820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Layer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8325" y="3848735"/>
            <a:ext cx="720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Times New Roman" panose="02020503050405090304" charset="0"/>
                <a:cs typeface="Times New Roman" panose="02020503050405090304" charset="0"/>
              </a:rPr>
              <a:t>Layer</a:t>
            </a:r>
            <a:endParaRPr lang="en-US" altLang="zh-CN" sz="14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025" y="4918075"/>
            <a:ext cx="10641965" cy="162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Our core idea: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prompt–[CLS] norm alignment at each prompted </a:t>
            </a: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layer is critical for coupling:</a:t>
            </a:r>
            <a:endParaRPr lang="en-US" altLang="zh-CN" b="1">
              <a:solidFill>
                <a:srgbClr val="C6323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Layer-wise alignment keeps prompt tokens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visible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 to global tokens during intermediate attention 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Controlling prompt-token scales inside the encoder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stabilizes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 intermediate prompt dynamics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Properly scaled attention logits prevent prompt tokens from 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being ignored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 during optimization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164ab7222ea0cffbc17000104bf15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" y="3909695"/>
            <a:ext cx="5625465" cy="1523365"/>
          </a:xfrm>
          <a:prstGeom prst="rect">
            <a:avLst/>
          </a:prstGeom>
        </p:spPr>
      </p:pic>
      <p:pic>
        <p:nvPicPr>
          <p:cNvPr id="7" name="图片 6" descr="c4f770c61fd20d4584229d5b4d7b96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2377440"/>
            <a:ext cx="5625465" cy="1523365"/>
          </a:xfrm>
          <a:prstGeom prst="rect">
            <a:avLst/>
          </a:prstGeom>
        </p:spPr>
      </p:pic>
      <p:pic>
        <p:nvPicPr>
          <p:cNvPr id="4" name="图片 3" descr="b9c2a1270c02307aca5eecd565ebc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844550"/>
            <a:ext cx="5625465" cy="1523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650" y="241300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Main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Results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3" name="图片 12" descr="b3853439456ae967eae145a1f8c31e8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35" y="844550"/>
            <a:ext cx="6002020" cy="1624965"/>
          </a:xfrm>
          <a:prstGeom prst="rect">
            <a:avLst/>
          </a:prstGeom>
        </p:spPr>
      </p:pic>
      <p:pic>
        <p:nvPicPr>
          <p:cNvPr id="16" name="图片 15" descr="d200a10ed8866f4e518cefa1a6ba5e5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015" y="2831465"/>
            <a:ext cx="2724150" cy="1252220"/>
          </a:xfrm>
          <a:prstGeom prst="rect">
            <a:avLst/>
          </a:prstGeom>
        </p:spPr>
      </p:pic>
      <p:pic>
        <p:nvPicPr>
          <p:cNvPr id="17" name="图片 16" descr="8c378ac5e67f27c7d231bae87a60227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415" y="2816225"/>
            <a:ext cx="3197225" cy="12966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090920" y="4461510"/>
            <a:ext cx="5970270" cy="971550"/>
            <a:chOff x="9592" y="6951"/>
            <a:chExt cx="9402" cy="1530"/>
          </a:xfrm>
        </p:grpSpPr>
        <p:pic>
          <p:nvPicPr>
            <p:cNvPr id="18" name="图片 17" descr="c199f735251edd88ad083f1d4356d70a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92" y="6951"/>
              <a:ext cx="4314" cy="1530"/>
            </a:xfrm>
            <a:prstGeom prst="rect">
              <a:avLst/>
            </a:prstGeom>
          </p:spPr>
        </p:pic>
        <p:pic>
          <p:nvPicPr>
            <p:cNvPr id="20" name="图片 19" descr="c7cc30cb4d4bb8125876a6024c0d426b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0" y="6964"/>
              <a:ext cx="4934" cy="147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70510" y="5455285"/>
            <a:ext cx="5633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Base to new generalization experiment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5685" y="2470785"/>
            <a:ext cx="5903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Cross-Dataset Benchmark Evaluation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69965" y="4097655"/>
            <a:ext cx="2733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Domain Generalization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24925" y="4093210"/>
            <a:ext cx="31680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Few-shot </a:t>
            </a: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Learning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06795" y="5455285"/>
            <a:ext cx="27330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Computation </a:t>
            </a: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Overhead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53500" y="5455285"/>
            <a:ext cx="3110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Components </a:t>
            </a: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Ablations</a:t>
            </a:r>
            <a:endParaRPr lang="en-US" altLang="zh-CN" sz="14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6535" y="5980430"/>
            <a:ext cx="921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i="1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Without external knowledge distillation or decoupled inference </a:t>
            </a:r>
            <a:endParaRPr lang="en-US" altLang="zh-CN" sz="2000" i="1">
              <a:solidFill>
                <a:srgbClr val="FF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for VLMs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8375" y="1451610"/>
            <a:ext cx="7223760" cy="3473450"/>
            <a:chOff x="1283" y="3157"/>
            <a:chExt cx="11376" cy="5470"/>
          </a:xfrm>
        </p:grpSpPr>
        <p:grpSp>
          <p:nvGrpSpPr>
            <p:cNvPr id="49" name="组合 48"/>
            <p:cNvGrpSpPr/>
            <p:nvPr/>
          </p:nvGrpSpPr>
          <p:grpSpPr>
            <a:xfrm>
              <a:off x="1283" y="3157"/>
              <a:ext cx="11377" cy="5471"/>
              <a:chOff x="834" y="1288"/>
              <a:chExt cx="11377" cy="547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295" y="3070"/>
                <a:ext cx="2218" cy="1830"/>
                <a:chOff x="1868" y="2084"/>
                <a:chExt cx="2218" cy="1830"/>
              </a:xfrm>
            </p:grpSpPr>
            <p:sp>
              <p:nvSpPr>
                <p:cNvPr id="5" name="梯形 4"/>
                <p:cNvSpPr/>
                <p:nvPr>
                  <p:custDataLst>
                    <p:tags r:id="rId3"/>
                  </p:custDataLst>
                </p:nvPr>
              </p:nvSpPr>
              <p:spPr>
                <a:xfrm rot="5400000">
                  <a:off x="2062" y="1890"/>
                  <a:ext cx="1831" cy="2218"/>
                </a:xfrm>
                <a:prstGeom prst="trapezoid">
                  <a:avLst/>
                </a:prstGeom>
                <a:solidFill>
                  <a:srgbClr val="DDEA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7" name="文本框 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2095" y="2491"/>
                  <a:ext cx="1525" cy="1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>
                      <a:latin typeface="Times New Roman" panose="02020503050405090304" charset="0"/>
                      <a:cs typeface="Times New Roman" panose="02020503050405090304" charset="0"/>
                    </a:rPr>
                    <a:t>Text</a:t>
                  </a:r>
                  <a:endParaRPr lang="en-US" altLang="zh-CN">
                    <a:latin typeface="Times New Roman" panose="02020503050405090304" charset="0"/>
                    <a:cs typeface="Times New Roman" panose="02020503050405090304" charset="0"/>
                  </a:endParaRPr>
                </a:p>
                <a:p>
                  <a:pPr algn="ctr"/>
                  <a:r>
                    <a:rPr lang="en-US" altLang="zh-CN">
                      <a:latin typeface="Times New Roman" panose="02020503050405090304" charset="0"/>
                      <a:cs typeface="Times New Roman" panose="02020503050405090304" charset="0"/>
                    </a:rPr>
                    <a:t>Encoder</a:t>
                  </a:r>
                  <a:endParaRPr lang="en-US" altLang="zh-CN">
                    <a:latin typeface="Times New Roman" panose="02020503050405090304" charset="0"/>
                    <a:cs typeface="Times New Roman" panose="0202050305040509030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8604" y="3070"/>
                <a:ext cx="2218" cy="1831"/>
                <a:chOff x="6961" y="2084"/>
                <a:chExt cx="2218" cy="1831"/>
              </a:xfrm>
            </p:grpSpPr>
            <p:sp>
              <p:nvSpPr>
                <p:cNvPr id="13" name="梯形 12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>
                  <a:off x="7154" y="1890"/>
                  <a:ext cx="1831" cy="2218"/>
                </a:xfrm>
                <a:prstGeom prst="trapezoid">
                  <a:avLst/>
                </a:prstGeom>
                <a:solidFill>
                  <a:srgbClr val="D8E7F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文本框 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7375" y="2491"/>
                  <a:ext cx="1525" cy="1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>
                      <a:latin typeface="Times New Roman" panose="02020503050405090304" charset="0"/>
                      <a:cs typeface="Times New Roman" panose="02020503050405090304" charset="0"/>
                    </a:rPr>
                    <a:t>Image Encoder</a:t>
                  </a:r>
                  <a:endParaRPr lang="en-US" altLang="zh-CN">
                    <a:latin typeface="Times New Roman" panose="02020503050405090304" charset="0"/>
                    <a:cs typeface="Times New Roman" panose="02020503050405090304" charset="0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140" y="1545"/>
                <a:ext cx="440" cy="1319"/>
                <a:chOff x="1112" y="2158"/>
                <a:chExt cx="440" cy="1319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1112" y="2158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112" y="259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112" y="303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1" name="图片 20" descr="加号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6" y="3587"/>
                <a:ext cx="790" cy="790"/>
              </a:xfrm>
              <a:prstGeom prst="rect">
                <a:avLst/>
              </a:prstGeom>
            </p:spPr>
          </p:pic>
          <p:grpSp>
            <p:nvGrpSpPr>
              <p:cNvPr id="22" name="组合 21"/>
              <p:cNvGrpSpPr/>
              <p:nvPr/>
            </p:nvGrpSpPr>
            <p:grpSpPr>
              <a:xfrm>
                <a:off x="1500" y="5012"/>
                <a:ext cx="440" cy="1319"/>
                <a:chOff x="1112" y="2158"/>
                <a:chExt cx="440" cy="1319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1112" y="2158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112" y="259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112" y="303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140" y="5264"/>
                <a:ext cx="440" cy="1319"/>
                <a:chOff x="1112" y="2158"/>
                <a:chExt cx="440" cy="1319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1112" y="2158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112" y="259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112" y="303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34" y="5440"/>
                <a:ext cx="440" cy="1319"/>
                <a:chOff x="1112" y="2158"/>
                <a:chExt cx="440" cy="1319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1112" y="2158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112" y="259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1112" y="3037"/>
                  <a:ext cx="440" cy="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6" name="图片 35" descr="雪花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96" y="3186"/>
                <a:ext cx="544" cy="544"/>
              </a:xfrm>
              <a:prstGeom prst="rect">
                <a:avLst/>
              </a:prstGeom>
            </p:spPr>
          </p:pic>
          <p:pic>
            <p:nvPicPr>
              <p:cNvPr id="34" name="图片 33" descr="雪花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278" y="3186"/>
                <a:ext cx="544" cy="544"/>
              </a:xfrm>
              <a:prstGeom prst="rect">
                <a:avLst/>
              </a:prstGeom>
            </p:spPr>
          </p:pic>
          <p:pic>
            <p:nvPicPr>
              <p:cNvPr id="35" name="图片 34" descr="火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357" y="1288"/>
                <a:ext cx="583" cy="583"/>
              </a:xfrm>
              <a:prstGeom prst="rect">
                <a:avLst/>
              </a:prstGeom>
            </p:spPr>
          </p:pic>
          <p:sp>
            <p:nvSpPr>
              <p:cNvPr id="37" name="矩形 36"/>
              <p:cNvSpPr/>
              <p:nvPr/>
            </p:nvSpPr>
            <p:spPr>
              <a:xfrm>
                <a:off x="4779" y="2589"/>
                <a:ext cx="533" cy="533"/>
              </a:xfrm>
              <a:prstGeom prst="rect">
                <a:avLst/>
              </a:prstGeom>
              <a:solidFill>
                <a:srgbClr val="DDEAD2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782" y="3701"/>
                <a:ext cx="533" cy="533"/>
              </a:xfrm>
              <a:prstGeom prst="rect">
                <a:avLst/>
              </a:prstGeom>
              <a:solidFill>
                <a:srgbClr val="DDEAD2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769" y="4813"/>
                <a:ext cx="533" cy="533"/>
              </a:xfrm>
              <a:prstGeom prst="rect">
                <a:avLst/>
              </a:prstGeom>
              <a:solidFill>
                <a:srgbClr val="DDEAD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11395" y="1658"/>
                <a:ext cx="440" cy="1319"/>
                <a:chOff x="3127" y="2158"/>
                <a:chExt cx="440" cy="1319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3127" y="2158"/>
                  <a:ext cx="440" cy="4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3127" y="2597"/>
                  <a:ext cx="440" cy="4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127" y="3037"/>
                  <a:ext cx="440" cy="44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45" name="图片 44" descr="火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612" y="1401"/>
                <a:ext cx="583" cy="583"/>
              </a:xfrm>
              <a:prstGeom prst="rect">
                <a:avLst/>
              </a:prstGeom>
            </p:spPr>
          </p:pic>
          <p:sp>
            <p:nvSpPr>
              <p:cNvPr id="46" name="矩形 45"/>
              <p:cNvSpPr/>
              <p:nvPr/>
            </p:nvSpPr>
            <p:spPr>
              <a:xfrm>
                <a:off x="7807" y="3701"/>
                <a:ext cx="533" cy="533"/>
              </a:xfrm>
              <a:prstGeom prst="rect">
                <a:avLst/>
              </a:prstGeom>
              <a:solidFill>
                <a:srgbClr val="D8E7F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47" name="图片 46" descr="加号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221" y="3629"/>
                <a:ext cx="790" cy="790"/>
              </a:xfrm>
              <a:prstGeom prst="rect">
                <a:avLst/>
              </a:prstGeom>
            </p:spPr>
          </p:pic>
          <p:pic>
            <p:nvPicPr>
              <p:cNvPr id="48" name="图片 47" descr="图片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1022" y="5009"/>
                <a:ext cx="1189" cy="1189"/>
              </a:xfrm>
              <a:prstGeom prst="rect">
                <a:avLst/>
              </a:prstGeom>
            </p:spPr>
          </p:pic>
        </p:grpSp>
        <p:cxnSp>
          <p:nvCxnSpPr>
            <p:cNvPr id="55" name="曲线连接符 54"/>
            <p:cNvCxnSpPr>
              <a:stCxn id="46" idx="1"/>
              <a:endCxn id="37" idx="3"/>
            </p:cNvCxnSpPr>
            <p:nvPr/>
          </p:nvCxnSpPr>
          <p:spPr>
            <a:xfrm rot="10800000">
              <a:off x="5761" y="4725"/>
              <a:ext cx="2495" cy="1112"/>
            </a:xfrm>
            <a:prstGeom prst="curvedConnector3">
              <a:avLst>
                <a:gd name="adj1" fmla="val 49980"/>
              </a:avLst>
            </a:prstGeom>
            <a:ln>
              <a:solidFill>
                <a:schemeClr val="bg2">
                  <a:lumMod val="85000"/>
                </a:schemeClr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46" idx="1"/>
              <a:endCxn id="39" idx="3"/>
            </p:cNvCxnSpPr>
            <p:nvPr/>
          </p:nvCxnSpPr>
          <p:spPr>
            <a:xfrm flipH="1">
              <a:off x="5764" y="5837"/>
              <a:ext cx="2492" cy="0"/>
            </a:xfrm>
            <a:prstGeom prst="straightConnector1">
              <a:avLst/>
            </a:prstGeom>
            <a:ln>
              <a:solidFill>
                <a:schemeClr val="bg2">
                  <a:lumMod val="8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8" name="曲线连接符 57"/>
            <p:cNvCxnSpPr>
              <a:stCxn id="46" idx="1"/>
              <a:endCxn id="40" idx="3"/>
            </p:cNvCxnSpPr>
            <p:nvPr/>
          </p:nvCxnSpPr>
          <p:spPr>
            <a:xfrm rot="10800000" flipV="1">
              <a:off x="5751" y="5837"/>
              <a:ext cx="2505" cy="1112"/>
            </a:xfrm>
            <a:prstGeom prst="curvedConnector3">
              <a:avLst>
                <a:gd name="adj1" fmla="val 49980"/>
              </a:avLst>
            </a:prstGeom>
            <a:ln>
              <a:solidFill>
                <a:schemeClr val="bg2">
                  <a:lumMod val="6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aphicFrame>
          <p:nvGraphicFramePr>
            <p:cNvPr id="163" name="图表 162"/>
            <p:cNvGraphicFramePr/>
            <p:nvPr/>
          </p:nvGraphicFramePr>
          <p:xfrm>
            <a:off x="7395" y="3409"/>
            <a:ext cx="3032" cy="1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Geometry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Consistency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2" name="图片 1" descr="590197d3187f1b1ad3410ebaf702ed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988060"/>
            <a:ext cx="9457055" cy="31692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8025" y="4918075"/>
            <a:ext cx="10641965" cy="162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>
                <a:solidFill>
                  <a:srgbClr val="C6323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Key Takeaways from Uniformity and Tolerance:</a:t>
            </a:r>
            <a:endParaRPr lang="en-US" altLang="zh-CN" b="1">
              <a:solidFill>
                <a:srgbClr val="C6323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Simple norm alignment stabilizes the representation geometry and couple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 the prompt 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Norm alignment preserves relative geometry without forcing absolute direction alignment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What matters is not where features are located, but how they are relatively organized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1143" y="1760855"/>
            <a:ext cx="6609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Arial" panose="020B0604020202090204" pitchFamily="34" charset="0"/>
                <a:cs typeface="Arial" panose="020B0604020202090204" pitchFamily="34" charset="0"/>
              </a:rPr>
              <a:t>Thank you for listening！</a:t>
            </a:r>
            <a:endParaRPr lang="en-US" altLang="zh-CN" sz="48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9963" y="3075305"/>
            <a:ext cx="77120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All resources are open-</a:t>
            </a:r>
            <a:r>
              <a:rPr lang="en-US" altLang="zh-CN"/>
              <a:t>source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Paper: </a:t>
            </a:r>
            <a:r>
              <a:rPr lang="en-US" altLang="zh-CN">
                <a:solidFill>
                  <a:schemeClr val="tx1"/>
                </a:solidFill>
                <a:hlinkClick r:id="rId1" action="ppaction://hlinkfile"/>
              </a:rPr>
              <a:t>https://openreview.net/forum?id=aQAWAtrxxe</a:t>
            </a:r>
            <a:endParaRPr lang="en-US" altLang="zh-CN">
              <a:hlinkClick r:id="rId1" action="ppaction://hlinkfile"/>
            </a:endParaRPr>
          </a:p>
          <a:p>
            <a:r>
              <a:rPr lang="en-US" altLang="zh-CN"/>
              <a:t>Code: </a:t>
            </a:r>
            <a:r>
              <a:rPr lang="en-US" altLang="zh-CN">
                <a:hlinkClick r:id="rId2" action="ppaction://hlinkfile"/>
              </a:rPr>
              <a:t>https://github.com/QByteM/AlignedNorm</a:t>
            </a:r>
            <a:endParaRPr lang="en-US" altLang="zh-CN">
              <a:hlinkClick r:id="rId2" action="ppaction://hlinkfile"/>
            </a:endParaRPr>
          </a:p>
          <a:p>
            <a:endParaRPr lang="en-US" altLang="zh-CN"/>
          </a:p>
          <a:p>
            <a:r>
              <a:rPr lang="en-US" altLang="zh-CN"/>
              <a:t>Email: nkucsmq@gmail.com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Feel free to reach out for discussions and collaborations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rompt_field_intro_01_initial_st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8585" y="70167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for VLMs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8612" y="4138295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Initial State of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Feature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rompt_field_intro_02_finetuned_st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4390" y="70167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Prompt Learning for VLMs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8612" y="4138295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Initial State of Feature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04417" y="4138295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After Prompt L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earning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8025" y="4918075"/>
            <a:ext cx="10641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Prompt learning drives a global shift in the pretrained feature space.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The learned prompts guide model representations to move toward task-relevant semantics.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5" name="图片 4" descr="prompt_field_intro_01_initial_st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701675"/>
            <a:ext cx="3449955" cy="3449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eature_alignment_tuned_teach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665" y="96456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Base-New Tradeoff Dilemma  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End-to-End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Learning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Alignment to Predefined Teacher Embeddings: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Origin Embeddings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Preserve knowledge from the original VLMs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External Teacher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Mimic stronger teacher models or external anchors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Gaussian / Uncertainty Distribution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283845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Relax over-confident predictions with softened targets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Base-New Tradeoff Dilemma 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End-to-End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Learning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Alignment to Predefined Teacher Embeddings: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Origin Embeddings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Preserve knowledge from the original VLMs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External Teacher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Mimic stronger teacher models or external anchors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Gaussian / Uncertainty Distribution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283845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Relax over-confident predictions with softened targets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6470" y="4726940"/>
            <a:ext cx="7719060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Teacher-dependent</a:t>
            </a:r>
            <a:r>
              <a:rPr lang="en-US" altLang="zh-CN" sz="1600"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Upper Bound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7813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The adapted model is highly dependent on the quality of the predefined target</a:t>
            </a:r>
            <a:r>
              <a:rPr lang="en-US" altLang="zh-CN" sz="1600">
                <a:latin typeface="Arial" panose="020B0604020202090204" pitchFamily="34" charset="0"/>
                <a:cs typeface="Arial" panose="020B0604020202090204" pitchFamily="34" charset="0"/>
              </a:rPr>
              <a:t>.</a:t>
            </a:r>
            <a:endParaRPr lang="en-US" altLang="zh-CN" sz="16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Unavailable Ideal Teacher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86385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Reliable stronger teachers are not always available in real-world scenarios</a:t>
            </a:r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" name="图片 1" descr="feature_alignment_tuned_teach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65" y="964565"/>
            <a:ext cx="3449955" cy="3449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ecoupled_prompt_feature_group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380" y="96202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Base-New Tradeoff Dilemma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Decoupled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Learning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Isolate task-specific knowledge in separate spaces: 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Subnetwork Isolation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an auxiliary subnetwork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Prompt Isolation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different prompts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Representation Isolation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283845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distinct representation spaces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ecoupled_prompt_with_tuned_n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380" y="962025"/>
            <a:ext cx="3449955" cy="3449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Base-New Tradeoff Dilemma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1920" y="806133"/>
            <a:ext cx="4874895" cy="3766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Decoupled Prompt </a:t>
            </a: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Learning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 Regular" panose="020B0604020202090204" charset="0"/>
                <a:cs typeface="Arial Regular" panose="020B0604020202090204" charset="0"/>
              </a:rPr>
              <a:t>Isolate task-specific knowledge in separate spaces:  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Subnetwork Isolation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92100" indent="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an auxiliary subnetwork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Prompt Isolation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92100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different prompts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Representation Isolation</a:t>
            </a:r>
            <a:endParaRPr lang="en-US" altLang="zh-CN" sz="1600">
              <a:latin typeface="Arial Regular" panose="020B0604020202090204" charset="0"/>
              <a:cs typeface="Arial Regular" panose="020B0604020202090204" charset="0"/>
            </a:endParaRPr>
          </a:p>
          <a:p>
            <a:pPr indent="283845" fontAlgn="auto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 Regular" panose="020B0604020202090204" charset="0"/>
                <a:cs typeface="Arial Regular" panose="020B0604020202090204" charset="0"/>
              </a:rPr>
              <a:t>Separate knowledge by distinct representation spaces</a:t>
            </a: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"/>
            </a:pPr>
            <a:endParaRPr lang="en-US" altLang="zh-CN" sz="1400"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8343" y="4726940"/>
            <a:ext cx="8235315" cy="1522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Task-identity Dependency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7813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600">
                <a:latin typeface="Arial" panose="020B0604020202090204" pitchFamily="34" charset="0"/>
                <a:cs typeface="Arial" panose="020B0604020202090204" pitchFamily="34" charset="0"/>
              </a:rPr>
              <a:t>The model needs prior knowledge of whether the current task is base or new.</a:t>
            </a:r>
            <a:endParaRPr lang="en-US" altLang="zh-CN" sz="16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600" b="1">
                <a:latin typeface="Arial" panose="020B0604020202090204" pitchFamily="34" charset="0"/>
                <a:cs typeface="Arial" panose="020B0604020202090204" pitchFamily="34" charset="0"/>
              </a:rPr>
              <a:t>Weak Base-New Coupling</a:t>
            </a:r>
            <a:endParaRPr lang="en-US" altLang="zh-CN" sz="16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indent="286385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Arial" panose="020B0604020202090204" pitchFamily="34" charset="0"/>
                <a:cs typeface="Arial" panose="020B0604020202090204" pitchFamily="34" charset="0"/>
              </a:rPr>
              <a:t>solated spaces preserve knowledge but limit mutual constraints between Base and New semantics</a:t>
            </a:r>
            <a:endParaRPr lang="zh-CN" altLang="en-US" sz="160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rompt_field_intro_03_prompt_fiel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1525" y="1099820"/>
            <a:ext cx="3009900" cy="3009900"/>
          </a:xfrm>
          <a:prstGeom prst="rect">
            <a:avLst/>
          </a:prstGeom>
        </p:spPr>
      </p:pic>
      <p:pic>
        <p:nvPicPr>
          <p:cNvPr id="10" name="图片 9" descr="prompt_field_intro_02_finetuned_st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1148715"/>
            <a:ext cx="3009900" cy="3009900"/>
          </a:xfrm>
          <a:prstGeom prst="rect">
            <a:avLst/>
          </a:prstGeom>
        </p:spPr>
      </p:pic>
      <p:pic>
        <p:nvPicPr>
          <p:cNvPr id="8" name="图片 7" descr="prompt_field_intro_01_initial_st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120775"/>
            <a:ext cx="3009900" cy="3009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140" y="216535"/>
            <a:ext cx="1086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Prompt Learning as a 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4319270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Initial State of Feature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1050" y="4319270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After Prompt L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earning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91525" y="4319270"/>
            <a:ext cx="300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Prompt Field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025" y="4918075"/>
            <a:ext cx="1064196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This shift can be interpreted as a prompt-induced transformation field over the feature space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The Prompt Field provides a structured view to understand how the model changes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Modeling feature shifts is more reliable than defining ideal feature targets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resource_record_key" val="{&quot;10&quot;:[3476789,50059289,50059414,4721390],&quot;65&quot;:[20205081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3476789,50059289],&quot;65&quot;:[20205081]}"/>
</p:tagLst>
</file>

<file path=ppt/tags/tag66.xml><?xml version="1.0" encoding="utf-8"?>
<p:tagLst xmlns:p="http://schemas.openxmlformats.org/presentationml/2006/main">
  <p:tag name="KSO_WM_DIAGRAM_VIRTUALLY_FRAME" val="{&quot;height&quot;:29,&quot;left&quot;:38.2,&quot;top&quot;:17.05,&quot;width&quot;:855.25}"/>
</p:tagLst>
</file>

<file path=ppt/tags/tag67.xml><?xml version="1.0" encoding="utf-8"?>
<p:tagLst xmlns:p="http://schemas.openxmlformats.org/presentationml/2006/main">
  <p:tag name="KSO_WM_DIAGRAM_VIRTUALLY_FRAME" val="{&quot;height&quot;:154,&quot;left&quot;:60.7,&quot;top&quot;:124.2,&quot;width&quot;:813}"/>
</p:tagLst>
</file>

<file path=ppt/tags/tag68.xml><?xml version="1.0" encoding="utf-8"?>
<p:tagLst xmlns:p="http://schemas.openxmlformats.org/presentationml/2006/main">
  <p:tag name="KSO_WM_DIAGRAM_VIRTUALLY_FRAME" val="{&quot;height&quot;:154,&quot;left&quot;:60.7,&quot;top&quot;:124.2,&quot;width&quot;:813}"/>
</p:tagLst>
</file>

<file path=ppt/tags/tag69.xml><?xml version="1.0" encoding="utf-8"?>
<p:tagLst xmlns:p="http://schemas.openxmlformats.org/presentationml/2006/main">
  <p:tag name="KSO_WM_DIAGRAM_VIRTUALLY_FRAME" val="{&quot;height&quot;:154,&quot;left&quot;:60.7,&quot;top&quot;:124.2,&quot;width&quot;:81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54,&quot;left&quot;:60.7,&quot;top&quot;:124.2,&quot;width&quot;:813}"/>
</p:tagLst>
</file>

<file path=ppt/tags/tag71.xml><?xml version="1.0" encoding="utf-8"?>
<p:tagLst xmlns:p="http://schemas.openxmlformats.org/presentationml/2006/main">
  <p:tag name="KSO_WM_DIAGRAM_VIRTUALLY_FRAME" val="{&quot;height&quot;:363.75,&quot;left&quot;:42.8,&quot;top&quot;:107.3,&quot;width&quot;:825.65}"/>
</p:tagLst>
</file>

<file path=ppt/tags/tag72.xml><?xml version="1.0" encoding="utf-8"?>
<p:tagLst xmlns:p="http://schemas.openxmlformats.org/presentationml/2006/main">
  <p:tag name="KSO_WM_DIAGRAM_VIRTUALLY_FRAME" val="{&quot;height&quot;:363.75,&quot;left&quot;:42.8,&quot;top&quot;:107.3,&quot;width&quot;:825.65}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DIAGRAM_VIRTUALLY_FRAME" val="{&quot;height&quot;:29,&quot;left&quot;:38.2,&quot;top&quot;:17.05,&quot;width&quot;:855.25}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DIAGRAM_VIRTUALLY_FRAME" val="{&quot;height&quot;:376.6,&quot;left&quot;:38.2,&quot;top&quot;:17.05,&quot;width&quot;:855.25}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DIAGRAM_VIRTUALLY_FRAME" val="{&quot;height&quot;:376.6,&quot;left&quot;:38.2,&quot;top&quot;:17.05,&quot;width&quot;:855.2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DIAGRAM_VIRTUALLY_FRAME" val="{&quot;height&quot;:318.35,&quot;left&quot;:116.55,&quot;top&quot;:75.3,&quot;width&quot;:724.8}"/>
</p:tagLst>
</file>

<file path=ppt/tags/tag86.xml><?xml version="1.0" encoding="utf-8"?>
<p:tagLst xmlns:p="http://schemas.openxmlformats.org/presentationml/2006/main">
  <p:tag name="KSO_WM_DIAGRAM_VIRTUALLY_FRAME" val="{&quot;height&quot;:318.35,&quot;left&quot;:116.55,&quot;top&quot;:75.3,&quot;width&quot;:724.8}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DIAGRAM_VIRTUALLY_FRAME" val="{&quot;height&quot;:318.35,&quot;left&quot;:116.55,&quot;top&quot;:75.3,&quot;width&quot;:724.8}"/>
</p:tagLst>
</file>

<file path=ppt/tags/tag89.xml><?xml version="1.0" encoding="utf-8"?>
<p:tagLst xmlns:p="http://schemas.openxmlformats.org/presentationml/2006/main">
  <p:tag name="KSO_WM_DIAGRAM_VIRTUALLY_FRAME" val="{&quot;height&quot;:318.35,&quot;left&quot;:116.55,&quot;top&quot;:75.3,&quot;width&quot;:724.8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DOCER_RESOURCE_TRACE_INFO" val="{&quot;id&quot;:&quot;50059414&quot;,&quot;origin&quot;:0,&quot;type&quot;:&quot;icons&quot;,&quot;user&quot;:&quot;1131359679&quot;}"/>
</p:tagLst>
</file>

<file path=ppt/tags/tag95.xml><?xml version="1.0" encoding="utf-8"?>
<p:tagLst xmlns:p="http://schemas.openxmlformats.org/presentationml/2006/main">
  <p:tag name="KSO_DOCER_RESOURCE_TRACE_INFO" val="{&quot;id&quot;:&quot;4721390&quot;,&quot;origin&quot;:0,&quot;type&quot;:&quot;icons&quot;,&quot;user&quot;:&quot;1131359679&quot;}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50059414,4721390],&quot;65&quot;:[20205081]}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0cnVlfSIsCgkiTGF0ZXgiIDogIlhGdGNiV2x1WDN0Y2RHaGxkR0Y5SUZ3N0lGeHRZWFJvWW1KN1JYMWZlM2dnWEhOcGJTQmNiV0YwYUdOaGJIdEVmWDBLWEd4bFpuUmJDbHh0WVhSb2NtMTdjMmx0ZlZ4aWFXY29abDk3WEhSb1pYUmhmU2g0S1N3Z1psOTdYRzFoZEdoallXeDdWSDE5S0hncFhHSnBaeWtLWEhKcFoyaDBYU0FnWEYwPSIsCgkiTGF0ZXhJbWdCYXNlNjQiIDogImlWQk9SdzBLR2dvQUFBQU5TVWhFVWdBQUJEZ0FBQUIvQkFNQUFBRDRMRzk3QUFBQU1GQk1WRVgvLy84QUFBQUFBQUFBQUFBQUFBQUFBQUFBQUFBQUFBQUFBQUFBQUFBQUFBQUFBQUFBQUFBQUFBQUFBQUFBQUFBdjNhQjdBQUFBRDNSU1RsTUFJakpFWm5hSm1idk4zZTlVcXhDdGJoVGNBQUFBQ1hCSVdYTUFBQTdFQUFBT3hBR1ZLdzRiQUFBZDRVbEVRVlI0QWUxZGI0eHJ4MVcvM3QyMy85ZTc0a09pSmgvV0V2MUhnL0NEaUFKdHhhNlFvQ1ZSOFZOQkNLaUlGNUNvVUQ3c2F3QzlJSnA2UDZCV1RhaThFUWhJVTJyVDBwTGtRZnhLb3piSm8vRWlCRWtEeFZ2NFFFb0xkb3NhVUo2Q1gybWE5OWJPeTNCbTVzNlpNM05uZksrdjdiWGZ4dmVENzh6Y00rZlB6Ry9PbkpuN3gwRndjbzcvdWxVZXVaTmowbmdzQ2R2eGg4WWpmVFJTODB3ZWg4TmwvOStmSFM2L0NlTjI4MWxib1V6WWpsZnRDOWR6ZmpUZ3lOYXExM09qeE9xK2N0U3lhS2Jnc0JyRW43MjVhemVlbi9aNnZETERIclhVUHFIZ3NLd2NSalpiLzc5aHNKbGdIbHVkbGxPNzBnbWJWcHhHRGxiNEFqc1lqTUhFMXo3RjlwMDZUc0hoYkJaU21LMjlUSEluTStsQmdhZjRPbTJEUEJ1KzRvdWVZVFY4U2VQanVNeWM2N3NwT09LNlpKZHR4SkZjOTlkbjJIZGROa3pCNFdvVlVqYnJiamRDNFUydWZzcDdLUWd5ai9XNE9QQ2xma1h2c3B4RDVoUWNqa2FoUlpmU3p5cWxubnRudFQwcVpzanBma1V2czZwRGd5azRISTFDaXlxcFo1VTE1MmhFM2k5RXRwN3cwc0NKdmtYUE1GZlVQUVZINzU2WVkxZDZFL2l2bHIvanZ3WlhNblY3NjZrbmVWOFgreGZkWktlakVxYmdpTFlKTGJuRVhxVlpuYzYrcS9iUUhUb2JUUzJ4N1dnaExjbDd0cDRvRFUzSFNrVGlGS0kzMlFXc2pvblJnZU8yOE9hTmRicUdva2VRR1A1U3RzVE91dlVzc2s2ZDdiaXZpZEtteTFGVCt0VStvNWxZaWNnOGhlZ0ZWOXc5T25CVUxGU29iQXR0R0g1aTZPQ1lZY3l0N3lKN0tjamUzZ1BwODJ3dnpyN2RIdFdqZFdNbFlwVTBvdUZ1U2dzWnFFUlNjS3hXUHFPcUpEeC9xUTV3dUFpSE9FbG9kQy9XVThkM1NjVDJCRWYvSmdUQm9pL2tLRU8wdVZweFRkU2hubHVPeHJaTVdHWm5ySkplMlZpSldEbVY2S2JERFNZRlI0azVGenVva0NzeFUrN3c0dkxWRnZ4KzQ0ZnZZekRhRnNjSGpqUW01Tm0zdVFtUlk0SEJxTjlsN28xRlRwMnR2eFNwWkJka1dCOTM5R0lsSXZkMG92T080Q29oT0daaDVNZk5vYWdkSmxiRTZFR3B6MEJqamc4Y3FVd29leWFIUEhzbDRBejMwRllyc1pRa29DaUt3V1BWOUdSakpXSzlkS0tYSEQ0eUlUZ1dvQ0g2c0NSVWRJMjczUm5kZ3QvSGpzWUhqalFtUU1oeGdJMU9FeFZBL0NLMHlRNHRwT2xDRWcrNTRxOVBlWWwwckVTc2tVNzBLUmFkQnhPQ2d6ZEUvemUxRm5qVHJoTGZXMkFQSkdrMHRMUGZSSytZSTQwSmF4NmpBVFRWWUJtYUJNRHZQTEtPY1JnbG5FcytyOFJLUk80cFJXY2RTRThJRGo3c2psQiswc1E4QjhjY0dSN2NFMjhrcloyQ3JoYzQwcGpROXZReGdPWnNBRC9lNWNZYXpxVTlyYWdsYnROWWlTZ25yZWh5ZEtjaklUajRjMlB4RVJZcUdDWkNjSkNZZkd0ODRFaGpRdEV6dE5mNWRKT3QrZlpBZ2lEdnYwUWJxY0ZIVDZJalZpSnlTU3U2QVdHVWRTUUVSMURvRVpsYkxIVTJDbzc1OFlFampRbTE2R2dTMWttTXovNnpOdFZLbGFNVHVFVWhzc3NlL2xIYVdJbFlKYTNvTnJ1S1BNSkVVbkRNM1AxMXUycDhQZ3FPWUl6N0hQMmJBQlA5b2ROS1dNUTZ5MVhoakdjNlV0ZlYrWlJyWDFKZE5NNXhFcEU0dGVpbDZMaE5DZzRVM2svQ0FZN2kyR0tPZmhRUGFTRk0yWFpXcTBSSG1VRzM2Sm1PRENMSVpGblhMdkxrNHlSaXRkU2lZYmxDNW4vQjd4akI4VTB1c0gwOWdXT0ZlV2FIdUUyZk5peG1FaDNOcEVGSG5FU1VsbG8weEdUN3lFVW1qaEVjOVFNUXVYSTlnV1BUczdjRDdSZ0ozb3gyTFpJVm1uSEJ6bXhGT3NTbWtQbFlpVmd0dldnV1dXRWRIemhtUklNdGVzWWlHamRRb3RkU05nWGpvaWQwbUdPZVhYVWxvNVowQ0t6SE1GSU1ZeVVxd2lDOTZISUU4Y2NIamprUjNNMGxuV1RSMm40U1F3Wkh0TG1rTWhDTFhPNmwxa3ppUGFIRmhEY2w0aVNpTmdPSTNvMXMyeHdmT09abDVQOERhTWNJRWtNR2g4OUJRR0J2VDgrR01Rc0p1NXp2RUNhN0tSRW5FY1VQSUxvUmlZNlBEeHlMbm1VaDJqV0V4SERCQWZ1NWJnY0JPMUpuZTJtN3puby9JYWpyUWl5UjB6bC9LazRpMWh4QWREdXlsajArY0t4Y2QrQ0F4VjBWVzUwbThyNGxia2kwNVFFVjVSR21hNUgxbzRPSTc3aDZGdFUyOVFDaVlXMTJZTEk3UG5BMHJqdHd3UDJNUTdPMXdsd2hacnp2OXA1MUtNK212bWROaSsxMG5FU2tIMEEwVEYyV1B3UndaTDczSjkvM2tmTUh3UC9wODkySGYwM0ttZjJkK3BNZnlzbDBFSHp6SFQ5MXo3MWZGRG1EK3FGZlZSVE9zN0VKVnZHMHRMTm15a0p6V25ucnZmWE9INThPWnIvQXVmbE1jQnNzNU1OUU91TlVwQlN6UVZxSnJHUnZ1TGZ6ZTRMVkRiWE8xeW5QUWpJbkV5Y1JXUTRnR29MZWZlUWpFZ0NPQnVQSFFSQzhsM1hyalAwbEw1K3JNWGk4cnd1RjRvQmlkUXZTUlIxU1JVNFVITEFZY3cvRFNLMEJDaWc0c25leW8zOTdydGJkYm9oN0JqRW1XQVlMSGRxdVcvSjM4cWFRaDlXVVd1K0lmMzR6WTNXeFV6N1BtNWkrZXBpUDMwdE5JaEZsRHlBYVp0SEx5RWNrQ0RoZTF3VS84S3pvdzJ6NVNpNlkxVnUyZGQ0YTEwUUZCUTVDYlhJa09RcU8vSEdEbzhIdUFsV3k3KzJ3STY1U2J4TnNnNFVSVzVFSURZcHJ2Q25rWVRXbHFNTi9JSkROWVlZbjV0aWZiMlJMZkFJcFA5WUtmcFI2Ny9YNG05MEpKS0swUVVTdlJoWm5BSTRiN3FtQXNRZVorZ2U1akFyZitMbjVTZ3VTOEhqTUlTOEtncCsvR3lna09CelVrc2J4UzhBQmtoVXpCK0d3aW9qbm1HZjNTNjVOQ1k3ZUp0Z0dpNnBGNXRpeGUrdTVjL2N3ZHZYY3VYTy9uZk9vRGJlZXpTc2wvclRES1dqQU5ZN1RuNmJPWWpsc1ZyT0NrVXNnRWVrSEVRMjNHYTFGRm9BRFhyNnFBRGd1dlNKRXRNR1hadXZiUEEwUEJ5SDFpd29jRWVvY0ozVWZHaHd6WmZieDR3VkhRVzBnckVsd0JJSGZCSmZCWUZISjd1VFFTaGllUFo4TVhyUTJMK2E3Rzd4bW5SM3M3Z2NCVE8za2FkeTF5T1pDS01RNHhVbEU0a0ZFUTNmVENROTRDbkR3bGRKQjViUVFBU0Y2ZFVuaUpHaHF6YUdtOUJ4QVpGR2pacEdFQXNmM1BGMWpWMmVQRlJ4WmpXdjF1RlVQRXh3R2d6Rk5xNU9WZmRISldWMlI1eFVtb2h3c0xNZ1hxa3ZzazN4WHZVRmFVa0FGNmZ5Sk9JbFljeURSekw1YklNR3h6dGcvaGFnQmtINjdzQ09sZ1IwNUpiZXV3V0ZSSzRyb09RUUh6Q2lzdTMyODRKalh3VlZCeEJ5Z25kOEVsOEY4aGxVMVRkUDQrREZMek55NjJjaVo4RW5USXV2eTkyN0xodWVBYmhkdXhlUmc1K0lrSXYxQW91c1dxRVBQQWQxOWUxVktnUEgxOHBPaHNEYlRhN0thQVE1Q2Jia2kxQk1TQkJ3dkI4Y0xqbVc5TEZ0WFhldzF3V213QVNacUZYK3krTkFvc0RLYnBudGVDbWVSZ2d6NDZtU3k1bzlmZXg5U0psempKQ0xwUUtKcnRxZVVuZ05XOUxXRFVBSU04M0JXQ1FBejJBb1ZEUTZUdXNkYjZBUWM3SFBIQzQ2MkJzZWlBb2ZYQktmQlFSQnhzMkVMd1pnNWc5M2hTR3laSzVEQ0JVbFRaR0xEcTB3YWxiKzR3YllkTEt5aU9JbXdRcXEwZUoyQlJKZDFGQ0hsSXpoVS9BYk9GeDlzQkJUc1N6THVZekhtZ0dKQ2JjNnZpbHljVmN6eGpkZi9MbU0vcTRGbUVBMHpvMWNyZVQydHpMdkJRVXh3R2h6QWZROFNPUkkxdHlLai9jdTFoMDVyZ29LT2QzaWhqTzVGZk11SmJqSW1IUkN5dzRsNkgxR0pGbjJtTEx0aElORk5Pd0JIY0dBNzFQUXVLbml6cXRMQ0JBZWhWazJ2Q01sWmdRT0tubVZIZzRFajgvZGZQYy9nNkQ3ODRaOGdJc3drQlFkT2QzTktRNjhKdVBGQURlYURHbmtZWW9xTXRZeUN0N0dIYWpoMCtHdVNkREd6cWg1U0FKY2hhcjFqZzFZMi9BaTlRTk8yeERmY3g1dkNPRDRoNkFjU1hmS0NBeGV0QUk2RFVESFliYitnZERSYmxsRGpDRlNVK2t6QUFhSC9RT0I0STZpRng5RzJsbUdrTkRqYTJvcFoxVzllRTV3Rys4RkJGbkZDK2p6N0d3aXY5bENUa3ZFRXo2SWFTTzQzZjRoelJnYVJoQ1h4Tm13SlRJUTJEaVM2WkFmSDZEbGVWUnBCTHlobys4RkJxQk9DQXdMdVF5V2kvL096MkFveThSVTNDdzBPbVBxdXRFS2lIdy9QSmppSUNVNkRJWUkyWXdjVUNldHlUUE5FczlPQ2FWZS8xdE5reUJ1dXJvZXZZc01FNG5KRWljQmhTcnpkYWd6SVhqM05GZUdyN3dGRTcrcWVsOXdRSEpkbFh1d1BxNlFmSElRNklUZ2dsamxVZlBzKy95Tk1KMzlhWVoxenozMGtiSmdQT25sb2NNQldJVHY2R1pQSUJBY3hBVGMwcWNGK2NGaXh5SnI0ZEhoRHpSNTJEeTNzU0MxZ1hZTCtsdWhGWm01U2FpVU5pYTlqM1VmRUFjTllKdjdrQTYyd2dnbU9Qa1VET0hLR1lBVEhCVlVNSWxXU3RwWFpzb1E2S1RnSzZjSHhJcnZ5dHp5ZzR3dWo3QnZLSEIrZERhVWtQV3R3d0lvY2pyOHl3aE92Q1U2RCtTcFRMZHVvREQ3ZEdPVk4wYVJ0dHEyb3lzYndWYVdlSi8zcWV1WldsSkd6SVhHT2ZUZTBmY3NJYlVXdGdVUVh2ZUNvS3BWcWVrRUQ0TGlzaXMyV2RWRXJTbjJtTVFjOGQzNm9yL1NWeXRTdXRLQkNVN25sSCtQOS90Y3VGaG9jL1AwMmZoeVJod3JpVGFBR2U4RmhQZXdMbmNWVldhRUxPMncxb2lRRXUvc2txNUpKd0dGSUxHQ0VWREZCeWpsV2RJY3BBWEJPS0xwb3I4TFFjMVFWczFHQll5RTFPRzZXcXduZEZuQUhuSFZiU21GeUp1Q0FyVWQ1aUVjUUJFMmY0SUF1TVR5RWttTzVnRTFXNVZlV2RMZTRlNmpOMkE0bnRJNmFybWRkMFZrcWNRNERIbkNPTk1BUTVBT0pMbzRQSFBSVEROcnVKS21hWERuVzlKemRnSDdmYzFRbDRBZ2dUcEhISnhUaGtNQUI3b1c2Z0pyYzRpUnZtcmw3Q0hRK3JUUWg1eVNlZzBya0gzR1JCMHg3VmNKSUpBY1NYUnpmdERLRHV3bTJSVEg1K1hCcWxidlBnaGdtWVdNdlFYR2c0TWcySlRaWU54ZGU3aE1jdnBoalhXOEVBZVA1OEFiTUluWWEzRDJKakdnZ0xPbFlMdFJIbk9yUkhxYVhSWnBLckdDTUF2N2tyRTA2a09qaStNQ1I3YjNuYkp1cDg1dnNLWkZoeEFGdnViZTJLVGlDN0MrRTZGQmJVdjJEUXk5UHRUckJwckhqM1E1QnNhUWlJbnUxb21yVzNMZnhrb0NEU0FURUhvUWNJWkpRU1NYRFdzcXE0b1NpZDcxTDJhcm1oSXN5R3AvRnQ2eGlvTTlHUUJyOFEwdGNtVmViUXBxdWQycjNTRlFFYjFGRlFoZzFxQ1VXOG9jSlNBYWVQSGwzamVPakV4YkdtMEFONWdHcEV4d05ZNENWUXExVzlGNjd1WjRNaGZNYm1vWnlZY2FjbzF3VTRpNS9Mcnl5eUQ2cGFOck0ycWlGQ3dPSkhpYzRRcVBXWGIycURIYWQzeW1uYXVpclE3ek1WNm9ibU1PRUJRNVkrRDdOMGJFakNmb0VoMjhURE5vUUJRWVpkUk51WGQ5N01yY3BRMXBRMzdYTkFYZjM5alEzVDRwSVhQeERwR2tnNnJFSTVxNXd5MDBYaVR1L2lVU0RtQmF0Rjk2eWgvM0VxaW9lMVdwRjhXOGNxVlIvWjlqVzJ0RTF5c2J3VmVVUmNNRHptM1djanZvRUI3Z3ExNVltaEJUS0ZZRlkyUGlWSUNWZmlOcDF3UUI4blNzU0FaUnJ5Q3N6N0xNaEVTK1dOQnl4YkNEUkpZcDZ6dkw0bHJMS2dMSzYxYUVLRXA2aEd3NDBhY0hJcVhJTmprczdxZ3pxaGJORG4rRHdUUVIxMmlsdEZtSTlyMmVOaG81TmxSSmlyNkdxYzVnQ3o3T0RHVi9Da0loRU5XVVhsdkFKU0sxbFNDRUVKMVdTVmNtSTZPYll3WUYvQ3ZTdCt6ci9Dbm8rWDNuaVY1UzZQYzlnSXBsSThzNkZvUVpIL2pJeWE2cU54RDdCNFhtZUF6QkRIRXBSOVZCUmwrWlZHYW9BaVRhdUxlYW9xNEM1YTV1U3VkS21SRVVCcGRFcFpDRFIvdWM1cWtyb2lLZVZwZERubm1KSDk3RS9DMmJyajVlVExXUFdqUkIwTTJaYTJkS3pMRDVYMlQ4NHpCdHNzb1dnT3pWdmVGTWg3S0dtSHJOdDdVUlVvNHFnOGtEbTJocTN5WjRFTXlVcWxoREVYRkJwUEE4a092Slk1TEZQSzgyd05jdVB3WnpXM1dpQXkyK1N4a1l6STRsTlJyc0tCbUlyUWtKV0sxdjZBYlY1RlNQMEN3NzNDaEMyWG5Yd0FIRkoyRU5raTg1NmtGT3FDUk42cUhCeG55aWU1QmxTUXlMV2hTRG1FRE1xTVpEb3lPeDEzT0NBc1BJeXQyVHBhb3ZQdy9lekhEeXJUM3RkbVJrNUY3VGZobXViaGg5UnhIcGEyZEpyb2xVVkZ2UUxEbmNjQ0RGTWlBZVFDajEwVmdnSEo0K1FXVllDNVpWYnhhbW1JQnJVem9nQytRTU1TTTZkTkNRaUNVeXoyNWhSaVlGRVJ4YmJ4d3lPTEFROSs5eVNFditGbHdOaCttNWdXMlorby83NE5yK3FqaGxCSzNNbFkwODBUNk5DUlU0OUI2QXVQREtLdEY5d2xKd0FoRTdaVTZ6NUxhMERrUUhYZjBHVkxocjFkc1U5UW5BeDRSQ1k3YllVSVp6cGl5WS84dEhUNUlwT0doS3hHSHpuQm1aVUlxMW9VUjhqZDhWdDlPQllwZUg0TGF3am5PRnNwd1Vhd0swdGFOR202cnhzbWNIZTFobWxHcHpuMWVZbXBNMDdWQTFYMEdlQTQ2emlneUZ3ditBb01EVVRLRmI4dkU3WEY5QkRlQndxS3BnR1dpb05BMEJnSHp4RU9ORXRrWENXMzh6RitROG9uZHRrcGtSazNEQWdHQmFuRkMxcXcrckZXdXFNRkJ6aTIrZjBxZlBuR2ZzNUVYNHVDelhBRklBQ3VvUmJSRHQzYzJoL3NFYWlFVHBnK1hPYTZNVTF1UUVPdkw2cVlzWit3YkhsQ1hySkRiUUdRb000ZWZBUzJvWk5vQUFOWVNjcEJFV2hTaFNHUlF4MkNJaWppM1ZObFhldXpFcHFUR2xDOFRCN0R2UEpSWXNxNFB5czVZOEVCNHlHQzRwblhjK0M0TTh1NjJLTURFeHFQYmtyVWp5TGYwM0lhQzhNWVBqY2dtamFScFVUd1dUYUNvTC9PVHJOTTBFR0pQT0RESjlsN1RsQWRRQVNIaFZITkVhM3o3ZDAwNjJwbTZqa3BSM1RCSnoycWNFOHJuRjFWb0g2aFYxMjVYL0ZBYlE1Vkk0QWhUOVh3dmZNaXZYUVJhaFhuRUppOG9jdVRiQjlIM21RaENFUnkxM2JIUHgxaW0ya1NDNWFWSUhld2Q2V1BDUTQycVFjVkd5Ri9OY0pscVIzRkJjODFHRWxjckwrYitWTjRGcGI4ajgxbXR1Y2JBbUROSjViWVozM3RMNi9SRDFFVzBNWm5PNEdwNUlIdU1DY1NwTXpDVWgxSytYVlNJODNnUm9zUmp2Rll5aW5SSlhHWjB3TUoxOG15QVY3d0dWazJMdVpIRnd2RU93RHg0SWVsVFZvZVcwdnNjcVFxTXFkMnh6OGZicERSY0h2QXljVUxhckF6TGVIZFVWQ2dtTVhuUjY4REs3bjFDTEQ4Y2VMVDRkVkxlcXpKa2VkeXpUNW1Bbi9xU243K3EvQkdNb0JCSGpaVi9rUFRLWTQ0VUt1SkVDZjNXV2REWEVWZnRUN1FKQmNadFJGemFOaWlsU2NEWENFL2pwYkM3dWpod2s3SVJkaU1KVEFWd1ljdHBIMzV2aEF4VzBPMHVtN3VzY0RZTGtIcks0Qm5GdkFNMXM3aEY5OU5IVm5scUdKalhoRVVSa1NWYUZ6bTROUHR4Y1VSUitpUlJVd2R3ZnJpZ1NBNDAzbjdnTzEyT1BuM2g5a3p0MWRoMlQzdytkeXdZMnErQzRzL28vZkRIelVKbGVlK3hJZkNmSS8zcm9YNGIvZCtNRVRSNXAwUzArNC9KMStPWWZNMVBRamdLUWwyd2FRVmhpR0ZKcWROYTJFcHI1Rk5MK3lySWNKeEdESkU5QzBUN25MdEJIVDQzUmNWeWpoUkZza3M4aytEU1hOS25RVmg4WGJwZi9nVk9LbzYybWdBQTFFQjRzaUFRU0crLzlZQWdrWTV5Yk01TVYwb2tWZENJc09KQlAxQytCb2lINkRuKy93QjY3RDR3Q0N1L0I0U1JjRHNEM1VpcDgrVjFSOTYzeE5reFJwRjR2Nysvd2FtTDB0YWJBSXNnMWpKYnRyMnlFclVNOXg1dTNkOTRBL2YwYU9SclRNYndJeFdIS0RPcGRsaXZ4Q3RLa0RJZkR0ZStJYWxCSWNyUlBRbjJJZmgxZTZPaTFZdGx4clpaK3hCaWZVYXlubU1ISzdwSEZVTVgrZ1dVdkVVZ2lQdGpHakUrbEVpL3JyeHNUTml6ZzR1aGNmZWVDQlJ5N1dPVGd1UHZud0F4ODdmeEhhUHErS09UaDQ4U1BuNjd4bFZiRkpyZFZUcWRzc1VLZ3NQby9BSjhpcW9vWjVBeHVtd0s2MlJIbUJ6Q1JONGkraHZaeERqS3hXOGk4SDJTYnJub2ZCdU1GNUpUQ0JHQ3lrOCsrVFJHTUFXSDVyeEVDLzdRaGFpSWkyWlNYK3U4YlFsZ0FlVit6VzJIOUM2ZTM4bjJqL1FGUHhGTnhFMEFXLzJMbUQ1TERja0lpbDdVaFhpa3NwUmZPNlc4YkV6VXNBSE9NN2pEbGRCNSt6ZFFaNzYzeVA3Qld0bStvR1VmSkNPR0QxWlpuU25vUGZsYzMrY3EzNzhBZGFObEh5Zk1YaHp3MTNEcjdsUUxBekk2SlpvNW0vL0dEbkxrSDBydnJqTXFFMTRIOFdTdzhYT0F5SlNCenRTbkVwdldpWTkrd1JOMDV3d0xnN1FHTUR1Ym9WK1pzWSsvd1BadDlZSnhDQStDdW5hU3V1Um9UTEdoeWFkb0JVdExuNENvdjRDTlJxMHd3bDZ4aTh4MGh2MDRrVjRPd2Fxb1pFNUxkTHZST1dCa0ZhMGR5UGs3RW9PSTRUSEJEd0NaY3ZUU3VjUlJQRlZpbE1RNTBXRnEzUkJhVFBjUXdiSEhucTlFTlZZR2JXV29IbmtCYVU2S1RIMXd5SHFIblBSTkZjRDgzWVk1ZFhOaVFpTjVkWDR4ZlRpdWF3c29QOGNZTER1aEZ3QmcwUFlKcmx4Nk82Wkozc2pjM1VYVzNJYVlmc09TQisxeHFFcVUwS0dQQjlMVkZPM1FrVXRFbGNFdFp6bjJyVUg4SU5mTmRTMXBDSWJGenhFTCtZVmpSc3hkQ1lXc2daSnpqVWd4WnZPZUNxRk1VdlQ4RnhJOGNHaFVDRHhJWUY0dGdsdWZvZE1qaGd0ajlRck5XNVFTY1FDRmxGK1NucTE2QmtMZUtoVlhYem5LRklnMHNMNUhZQlVob1NWU240cktwS0crZTBvdm1BSk1OVDhCd25PRFpEYjFBKzRLcmMxT0svNm5qK3dlNGZ0VlFHemswTjY3ZkJNMEtlWThqZ2dCNklUQThsdy9tRzRHaGJpMDI3MHozcXdxcmRSTVBLWlFlbEtURWtBTnp1T0dqNVhxd25Ick9vYmRGOHk2OWwwWXdKSEwvMGVkQ2pJTWRYSnVxN0xTVWhxOGZ3bStWU0prb0NKVU1HQjl3SnZxRGxaTDcyQmNqVURMeFVaSU9XN0VGWE1xY0x6Y1JNdFVuSXphL2s5NDNyTG9raEFjeDRPWU1XTXlsRlEyaHpGWG1FaWZHQUE3WUZUdlB3V0d3akxKQ05aMXM5bFo5VGk4UE1uZXpsbGlxTm5JY05qaUwxQ0Z0ODVRMHpNMmlPUjFFRXBORi93TEY3SFN1WWlWMnJoMHZieG5XWHhKQmcwNXJJZEwyVW9tR1gwVjZzakdtZkF3THcwN3lkTDNPYnRxcmFNbDlxU2M1QU0rK0Urd3diUHFMaGV3N2prY3c2M3l1My9qMW5VNFEveXpSMEZ0ck5VMVI1OWMxYXk5RnMzU1IxU1F3cGlqVDBNV3FsRTgwbjdnc0dIOGlNeDNOc01uREhpMTNoT2F4NzJMYUNNbDlrMTM3OWZjOTlqREgyNlphYlFwUU8yM1BRN3d2RG5nWTBIM2tsbGt0Y0ZFdlJacWNseEpNZitvMHdVbXdtNTQzNEJlSlIwNGM2SllZYzhNRm1reVBQcFJMTkorNGRtOWQ0d05IbUxxeDR2MEQvTGE3bG02WG1zOUF4OHZnWDY0cVpIVFk0WUttS2t3aE1oUkJ1ck92QW1Jdk84TzVkaURnT3ZoZU5GVTBWYVU3NkhWMnkrWlJPUThvcFVWS0FZbnNHTGNta0VzMFhLeTNDUkNUSEE0NDFXQ0l1ZERjSzBJTHpkaXhuYXdoNTNrcmkrRkJNaXc4YkhFRkZoNTljaVEzWVk4NFpDaGF2QnRuS1Vjc280NW1GcUpPTzBBUVZhMkZSMlRabzNCSUZDVHdtbFROb1NTYVZhTmo1cFRzSGt0MTR3SkV0ZDU2clB3cXZLbmVlWTU4aWRubVNFSm96OXNSSGZ5dm51WTdGUXdkSG5uc0dlY0RRZ2lWMDNid1hBZ1B1aSs1LzRxcEYyMXB4VXVlNThQTUJLcjlnTFJmY0VnVTF2bWluNnRKekN0RThYRU5Ma2RkNHdCSE0vSHYzOTBHSGJ6MW8vbThScXBVeU1YUndrTC8yelBMMzI2T2ZKN3F4OXNRZExtMDMvVU5ia2JldHFhZndsTG9peng2Si9HTEIyaUF4S3FZUXpaZU9adzBtUEpNSUhPWUhlaU04SnFkZzZPQ0FGUlZhMTdpYXl5WnFMbEZqMVJHSUlDdVpLSnZSMW13RVRuNko1bTZMeGJkLzBlTEo1QTJMVFRKd1dCL29qZkNZbklLaGd3TVdlR2VVZWF0MVZvdEc5T3BxNUZ5MEFvb0l3WUkxVmxmdnQwbThFdkZ0Qzd1R3pQY3RtbS80bXlzbHdTakJVTEEvME90V2FDSktodytPTm9rTDV1N3R2RCs1bWVHZkxQc3JGSzBRdzBIcGszanFMNkxEbkZSUElYclRkYXNtQVRqRUtyNWlCV0pFbFFsS0RoOGNjNjRSbGN6aVhjZFlKRFhUZjBDUE1QRWsreGZkdE9JZndUZ2VISkVQOUhvVW1vVGk0WU1EQXJXZWc3U0gxYWZFN3FtWElCKy9uUEhXamJ2UXQrZ1phNjlXQ29nSFIxUEVTZTNlbHNacGUwelhSd0NPUy83ZHBqaWpHbzduZ3JGTzZ1L25JWWRlaVg1Rkw1UFpVL09OQlVmMEE3MjY4c1NsUmdDT1ZlOU5qRmpyTTcwaWxPeFhZdXNQUU5DdmFQc09vQlFkQzQ0d1VpRWY2QjFBNTFGWEhRRTRnbExxZVdYVTFnNlAvNHoxbkhQSU9SWWMwUS8wRGsrbm9YTWFCVGlXekxzcFE5ZDVFaGd1NjdzRVZKMDRjRGcrMEV1clQxaDZGT0FJMU91VUUyYnJNTlVwdWZkazRzQWg3cCtDSHVRRHZjUFVhc2k4UmdLT1MzQ1g4R1FmY3g3bkdBZU9Vcmc1UWo3UU84RU5sV2QvZHlzL2NzUFVNVlB2dGVvWXBxUng4ZHFLUEk4aVd2SFc4RjhGZldyQnZRVzVmYnp1WEFqN3FvMnJQQzl1N0RzZUN4NUlvWnU3YWJjNkJoSjdiSlV6a2R0QTBPM2k2TDJIQzg4TnlJWXhYM0kvTnIzN0ZEUWFjR1RxMVQ3MXVMN0lYemhxV1FvbkF3YytONUJQdjQxc0NSNWxkalRnQ0Y3ODdDaVZIanZ2bTNkc0ZaS0JvNmdXd1A0SFdtM0cwL3hycFFYd09WYnlnZDdYaXUxVE8zdTNBRHpIZWtGU2tBLzA5cTR5dmZwYWFRRjQ2ZTZzc0JWZUNuMzF0V0wwMU01a0xRRGZGam9RbFBEV2FPaENrbFdjVXAzOEZtaUg2MTErT2p6NTVrNHQ3S2NGR2dRYzIvMVVuTktlL0Jad2Y2RDM1TnM5dFRCQkM3Zy8wSnVnNHBUazVMY0FmbHVvZVYxc2tKNzhEcGtrQzNHTlVpZGZYWm9rQmFlNmpLMEZZSGRqVHdpSHpiRDlzV2t4RlR5UkxRQ1kyQkdLd2Z2ZTJ4T3A0VlNwc2JVQWJIMGRDT0htQjNySHBzOVU4QVMxZ084RHZST2s0bFNWY2JVQWVJNE5JYnMwM1R3ZlZ4OU1yRnlJT1ZwQ3VXbklNYkY5TkRiRllMVWlaTnNmNkIyYlFsUEJFOVFDbmcvMFRwQ0dVMVhHMWdJVk9hMUVQdEE3Tm9XbWdpZW5CWW9pSUkxK29IZHlOSnhxTXJZVzJCUjdYOUVQOUk1Tm9hbmd5V2tCN3dkNkowZkZxU2JqYWdIdkIzckhwZEJVN2dTMVFOSHpnZDRKVW5HcXlyaGF3UHVCM25FcE5KVTdRUzNnKzBEdkJLazRWV1YwTGZELzdJUFdWNlJtZU9nQUFBQUFTVVZPUks1Q1lJST0iCn0K"/>
    </extobj>
    <extobj name="334E55B0-647D-440b-865C-3EC943EB4CBC-2">
      <extobjdata type="334E55B0-647D-440b-865C-3EC943EB4CBC" data="ewoJIkltZ1NldHRpbmdKc29uIiA6ICJ7XCJkcGlcIjpcIjYwMFwiLFwiZm9ybWF0XCI6XCJQTkdcIixcInRyYW5zcGFyZW50XCI6dHJ1ZSxcImF1dG9cIjp0cnVlfSIsCgkiTGF0ZXgiIDogIlhGc2dYRzFwYmw5N1hIUm9aWFJoZlNCY095QmNiV0YwYUdKaWUwVjlYM3Q0SUZ4emFXMGdYRzFoZEdoallXeDdSSDE5Q2x4c1pXWjBXd3BjYkdWbWRId2dDbHg4SUdaZmUxeDBhR1YwWVgwb2VDa2dYSHdnTFNCY2ZDQm1YM3RjYldGMGFHTmhiSHRVZlgwb2VDa2dYSHdLWEhKcFoyaDBmQXBjY21sbmFIUmRJRnhkIiwKCSJMYXRleEltZ0Jhc2U2NCIgOiAiaVZCT1J3MEtHZ29BQUFBTlNVaEVVZ0FBQkhVQUFBQjNCQU1BQUFCL08yRUdBQUFBTUZCTVZFWC8vLzhBQUFBQUFBQUFBQUFBQUFBQUFBQUFBQUFBQUFBQUFBQUFBQUFBQUFBQUFBQUFBQUFBQUFBQUFBQUFBQUF2M2FCN0FBQUFEM1JTVGxNQUlqSkVabmFKbWJ2TjNlOVVxeEN0YmhUY0FBQUFDWEJJV1hNQUFBN0VBQUFPeEFHVkt3NGJBQUFhc0VsRVFWUjRBZTFkZll3a3gxWHYyZDNiNzUxWmdXUXJqdENNUkw3QXdCNUVJQWhHdTBLQ0dGdG9UZ0h4QjBpWkJTUXNsRC9tRWtCclB1eFo4UkVyZDZBNWl3L2hPR1NXZklEdFErNkRXTW5aaCtuaEQwaHNFM2JEaCtRNGhobEhpUUdqWk5iRThkM08rSzU0OWYycXU3cW5lN1ptZG5aditvL3A2cXJxVisrOSt2V3JWNitxZXp6dlpCejVkOUxqOU1rUVp0eWxtR2JLSG5jdVUvTTNSZWp4S3FzLyt4bDkyOHpUUEwxOFdlZGxUQzEvUE9HRzNCUFJ3cnYzZU41ejI5R3lMRG11Nk5BMm5RZ2hGVnRreWw3TklzczQxOFhZS1JETjZSSnBzNHQ1TXJCTnF2MjFKaGROK2R1UnZPQUd6NnAvSTFLVUtjTVZIZHFvRXlHa1lrOHdkam9DTDFSbkJWS2lKMitSTk5rNSs4K0tvQkJ6NXlzSDdYQUorVCtlNDc4UkxzbDI3WW9PdE9wR0NLbllFNGNkOGJDRG9vcEVtMU9KblNXeWthM2pWTzArMWlNWFBLNnFpb1RzOCtDMWNFbTJhMWQwb0ZVM1FtREY0blEyc2NhdTloUVpFRHRmT2RmOXZYYUNPQXY5UUxmV0RkL3Vxcy83MGNuZjZUL3kzZ1RXZFpFaklUQmVjRm8zNUNSMUYzT25Jai9YblJDM0VCa1VPNmNJdVVoZXR4Q1VXYTJrUWxwcG1WeVFkY1c1WDUrSHFzZGU5cU5USWQyQWJNYmVqZ29jQ1lIeGd0T29KUmZKUmdRMlBLUHRncmlGeHFEWXFZTlorVXF3WjZISXMyYkpkbXlaS0tpR0g0aCtmZDZQb0N6dlEyZWV2T2JsN3c0M0xtL0daMWRDWUx6Z05HNHJrbDV1L0VVa0x6bmptUUN3Y2dVT2R1SzQ2VjBKa0NlU2ZIL1cwZ0d4TTAvNzV4a1NQeUZhUjM1M0RFK0w1SXhaMHFmUHpjb0pWMzNvMUVuSlcyNmttVCs2RWdMakJhY1RaSUFaSGlFN2lSVXNoVlAxTHMydFgydkQ3MHZmZjU3QVl6SS9idGlwa1QxdmxwRFloemVmd3QvTnlUNm00dEpEWHFlNGw5OFE4NXRNWjQ1eVhTVWdRTC9EbVJBWUx6aWR4TUEwMkkxK3czNzBmaDVhVVQ3czUwRE1jY01PUklXYTNqb2gxNkxjODV5RmlETmpxVmxoRDRrdVNPNXpYYTlmS3BuT0dubkRveDJ6M1krTTUwd0lqQmVjVHVKZ0RsZ002U2VwdWloYm9lWjBTc3YySGVSZzNMQ3pRR0JJcWljOEdPVTBobklwNUxBbTkza0t6WWtxeVhRYThGVE9ROGRzOWlYb1RBaU1GNXhPNG9DeWlHSzFTVlZSMlJ3Tnh5MGptMW9tRDZYcENrUWlmWEl3ZjJlTlBoSStpZlYzOHVScUNoWm1aQ2VMdXZKeXFHTVdtTXdkaUhpUy92Nk9PeUV3WG5BNlNVZlU3aHdrVmJDV3pWTHN6S0RuZ2xyWVZXdlZ3MmNPaHAwV3hVWXIzbWRZVVNOdUlvZStxWnlSWUdlRmtMTVFMbzUzMVJUSDdvVEFlTUZwMVpRbGtZTk96eDRqRmRoQms1RDFjY01PQVovQmV5WGV1S3hCLzZRNGR1bFRvbytSWUtkQVhiVzhuNEpCZDBKZ3ZPQzBGdDJTS3NjL21wYmFJaXVLSFpqUmpKWGRBVU5JVjk3dmFNY0pVZTgvUTZlM0xwSkxtTUpJc01PZncrbC94ZzNiMCs2RXdIakJhWHU3SW5mcTNoY1R5NjJGVWV4NHdYaGhCN0M4YjJWZGloMXZrWXpiVHBGdjR1dVJZS2VhMWdPZGNpY0V4Z3RPWStIZHBDM1lxWXdYZG1DYXRaMGtLNHNjSmxVUVpYblN3N1ZHZ3AxR2ZHQUI4K0xCWEV3czY1dlprYXNVUW1DODRIU0UxcUV6VE94OG1kTHJqQmQyd0dmWVRCS3pBMU9aVkVmTGNIaGtadzExbnBVUVdEQlpkaWdFeGd0T213MjZ1REt4RXpTQjV0SjRZYWRJL2MyRW81SU1MWDNudWhGQ0hBVjJZUG9DYm42YXc2RVFHQzg0bllhTmJIVU03RXl4YnBoUDUzdG1hNGZWSG1pT0RsT0FSTi9kVHk3V2JCYkVibGVlTXdyc3pNZ050cHFKbUpSRElUQmVjRHFtNVVOa0c5aVpZVEhDR2NNdk9BVHR5SzBEWWFlVzdHOU9wUTVxelJ0TE5xUEFEb1RjRXQxOHBTQ1hRbUM4NExScXpGbkN3TTRzank5L2p6UHFJVUlEWWFlUkRJNDVBeEdoQm8zTEdXUEpaaFRZQVRmL2dzRkMzSVZMSVRCZWNEcXU3Y0h6RGV6TW83V0p3VW5HM3prUWRrank5TFVRdTFZUjVnTzhqNUxPR3dWMndNMC9xMXRNU0xrVUF1TUZweE9hSDdESXdNN1NHR0lIbG9RU28rWHJLWWNGMEkrUDkvQ01BanRyaEd5azZoZVhRbUM4NEhRcVJqSlZNckN6TzRiWUFYOHpNZlJSVFRrc2dGWmFPRkFrcVE1empnNXVmaWxWYjdnVUF1T0ZwblBmL21QM2ZPaGlFL2o0N01YZW83L0krWm4rOWVDcEQ1WjQydk8rZk1lUDMzZnVhWFpsMUg3a0YyUU42OW5BVG1NTXNkUFAzMnhFcHVpM25PditMcFAxRnIvN0loYTZqRTNVS0xEVHg4M1h2TGtVSW95ZFhVS1BwdWY5SE9rRmhQd1ZiWFhHSjdCWHRBZVo3SUJzdVY1cnF5MXFSVTRZTy9DSTcwVXF1TXpJNnUvTU1xR29ZUEgrTWxNTFp2SWRoQVJzK1dHVzZncXZRNnhKdk5EcU1qMHN1L00reGpiNzZlOHZ1eFFpRGp0djZvRVZlWloxY2I1K3RlUk42NkIzUU5tRURZNXdTT3lnMml6ZjlvT3hzelp1MktFN1grUmhZeDd5WUtXMFpCVE5rRStzNW10MGRLby8wZlorRUR1ckJldzVEUnM3dm1ROHhUemRxUkJoN054eVh3TllhZWFDKzZtZUduVG04ZWFyYlVqQ2hpOWhLbjdtWHFqQnNXT3BUVyt6SGdnN3kwQmd2T3pPOUQxYld5MUNIdGphMm5xUGxYdVA3bU0yUzJyVXN6NEZtbGc1Z01SUFNJalFTb3RDUHpROWRMdnpBMXRiOThFK1dXRDkxMHFzd1lRZnAwS0VzZU41dVFaZzUzOTVoTHNEKzlEeXdRWmxKbysyMDMxTllpZFN1MFNyMmcrTm5hazYrY2lZWVlleXZCNDJMS1ljODBiUUJyRFVXNlVWQXRLc1h2QThjSmJRRnU0VnZCb3FRVFdzTVF1WUFIT1M2T1lyU1p3S0VjV09Cd05LczNHYU5RY2IwWFlXT0l4ZzdxQ2l3SUFqYm5lZ1VxaTI0aktTa05qNWxzLzY1TnIwR0dLbkVqWXNwZ2hMb1pYcU12K21RWTE4akM1VjdDS1ZNQ1RwbTJXM0RoRTc4RXJpdm00d0llVlVDQXQyQ29UOGszRDhBTSt2bGpjNUw2Q2RrdVFxME5nSjFaWTFvbWVCSFFKSGIyTWNzZE1LR1phUUNBVXpjcGdUTzRNcnBFYzNNZGNOdXdOOUNYZ1N4d2l3UTU5eDJWemkyYWtRZHV6Y0xUZ0JBL1A2VTRLWkR0RnpWTi9BRHFxTkp4c2hJUkIyWGdjanV4Y3FkbnVaZFo1RlcwZEMyWmdwR2pNcGIwRU1VV1crQ2htZ0laMXU2VWQ3emtlQUhYRDEwK25UcVJBVzdDd1I0amVGOXNCSWlDRUxQaitpK1d0bzdKaTFFOTRqUU5naG54cEQ3TUJ6a29CODZnNFpVZWZ5SmE2aUNtRnhRTEE3cVBjZ1JMMGhORGg4WHhrYWd1ZjZqR3JQbXBodXRHbStVeUhzMk9uSzl1RnhFanFDelRZNnJtcGlCOVcrSm0rTW5xVy84OUpiZnBPUW44S2FqdFk5ZE00QWRnZkc1OUM3eE1zdmRIOUhjMUkyaS9rTWdyMGpleG9xM1dhTWFMQ2d0YW51SElIZFdjZDJUaldNRXJrNjd4bW5RdGl4bzZZTXZsNWpBN3U0STdreHNZTnEwOWxxekNHeEE4WFBrb1BEWVNmM0QxKzhDQ2FSOUI1OTRFZXR6UTJBSGZCUmJoaTBwdjN1T2NSbVZXS0FWVnFXRXdjd09DempqbFY4TTdaQzhyNGgrc29WK2xJaU90NTZubXJIT0Q3S2lwMEtZY2VPZWdBQk8wM0JFeXp6U3hNRWNSODF6d0p6aEdvckU0UUVFVW1FSFppem9VNkpWdTJYOHpaZ1N4MEhHNWJxQTJBSC9FMGxINk5ZN1RXOXFqYWtOV05EMTd4OFlPeUJhR1NqaHg3ZkFXYlJISml5ZnBkU2prcUkvbklxaEIwNzZnR0VUcExQVXp4MlVPMlUySUYrMm1QOU05RFBzMG9qUFBHRktKVUJzQU4yZFJzVFdpR1BlL0R1OW9iTWF4bG1xVURmeG9FRFJpZWJselJpN0VEVWc3UERmdThPNlFjdXI1M201VTZGc0dOblgzSUMySkhKZU95ZzJpbXhBeEcxd2JIekhJeFZmOVlnM2EzblB5U1VkTC9rVVowSHdFNEIreWhBcU5WdDB3blRKVW5UVlB2Y0pzK0hHWlV5dTdJbW5OSDRQZ3E3WXdRSTNrUjZqN0VET284bi92UzMyb0kzcDBMWXNhTVVsZ283cUhaYTdKUUh4ODdYeU5XL3B5NHFuZExsMzFxbjhPbXVDdFdvMHdEWVdkUERNeVd6d3R5VXZKNWMxUTI3STF1S1dYd1BOT2FTc2ZPdDdOdkVrWi92YThzRzlEbmViNEpwblp3TjA5ZTJ2eW5Vc1c3NDc0eVFVeUhzMk5tUkhQczZtQXgyWjE5bW0vNk9yYmFzcWMvWTM0RkoyNTR1eVpUSytWZmJjRU5MRGhVL1JNSHpOMkVTQTJDbnJJZG5TcTNNWjcyQjh2NGJXbnpVR294MEY5Q2xUS2JGRHR4dVB5ekdMQjQ3c0MxQkRLR004YWJnb29FUXBiSlVING9jZWhwUWlDUEN6dHpBMkhrelg2L1dlb0dkRUtUWFJwcWd5UUd3VTlQRE14RElpU0J6UTQzWmR1eDBRaU9kNE1OSFFJdnZjL3JOM3BqRDRrVEYwOEhHYjBhNVBoQ3dVcDZvWUFzbU9UYnNEQ2pFRVdFSGYwdEZ5cFh1N1BQWnFLL2RqRjFRLzNibzVnR3dZKzUwWHhUMDZaZlkrR0ZYT3pSK090UTJ2VXhyZDJaOU8zWjZEMGFKeG1NSGhnUmwvT2czblBnQnJ0aE9tSXBUSVk0SU8xTjR0MHRZd0tUcldUR0dJeXNObzcxVXE3cHpBT3lZTzkzbDNzeTZpbEhZWFlXYVlhMVUrd0hxTnNuYzhPSTdCUjJGQTh0eVNYQUIxdWlzWWtna25BcHhSTmpKOTR1aGg0V1cxMFh5ZHl4SmtQRmRON3VkbG1mSERreTIwWm9EMlBzbWE2ZWhHRFduS0t3UWZueWlIQ0taUmMranhVNVJMNEdBc1drS1JzQ0xrVW1SUTkzRXlEQUdaUU1LY1VUWThmNnh6ZVNabFNFMkpWMmZSUFdBM1FpMlprZlZoQWVzcHk1NElqdDJRT2xvQzh3Y0VUUEdRQzB1V05WT0Y0dERUYk5MTklna3o3TnNOOGZrU2Y2aTlnc0d6cEs0YVo1OFRON2VDUVdiYWI1VElZNEtPMExBUXJqVHBlQng1M2R6N3dKNmVrOVZnUTVVRVV5Um1SMDdzS051WDFIMDFIcXpic2NNeVlxcXdJZGxSa1RqTzl1S1dIeWZxeXFwRXZGMHFucmduUDhqUld0WDRsL2wwTkNHbnBDcDdFR0ZPR0xzN0ZvdHZwSXFOZ0U5dmFrTDYvcTVFNW5ac1FON2FuYzB4WmJRTWNCUytneFZHMHJBNU5rR0FiaE5RenUrejNWN2FWTHhkT29XbEZDY2lJVUlSTnlwRUVlTW5YcFVQQ1JwZkJJV05acTZ0R3hjMGZ6czJJRjFPZDNkMFBjWEdIa1lHemRaZ3U0TWxCTVlrVUZQNEZQc29FdVpCT2RwVTZaSE1HWUZGcFJRTHdZNWNJSWJwMEljTFhhbVpJVHZxK2U3L3dyaXZkeDQ4dWVWenBNUzBHZXJ1bnd0TWxIT2pwME8zZ0lEYStvYmpEd2t6b2gyMWl4ZFFUZk9uT1hsTTN1aUhqM0JmbzROZFJsdkwxU1ZWSWxZT29CMFN6Z0ljcVBqazFNaGpoWTdDMkljT0VVT3pwTS85NmFEeTNYVlY0bjZMQmplTWN3elNtYjE3TmlCeWRwcFJVTkJFOW0zanMwcjNsVVdyN092N2g3MXZrRkFxc1hwQWkvbUVtS0pKNTBLY2JUWWtXNUYvUWtZbm51cnUyQmtXeFkxUkZRQXZpeGVPSWFudjIzV3lZNmRDcWF4SnFFSklKS0lDbTMxNWUzVjFGMlZDNGlEMGU1WGp1dzhZcHlBSzdhSFdPSkpwMEljS1hiazNHYmhXcHU2RGcrQzlaZ3pRQkdSWFdhVURTdGRsRjB0aXdmd2QxcVlCbDlwQldvSWxZc0UrL1g1ZDdLMmZPV2wrbWRVNDZOK1R5S3k4NGh4QXJEZlFDenhwRk1oamhJNytaWndTV3YwbVlVWGMySFUzbFU5bFB2bDRMSWgvQlI2c210eThHY3FXWXY0aXRudGpyRUZ4cGQrOGJwRzFMeE9RcU5WdHY0S3JyU3dmOU85Tm1PRi94aXZRVWxXbzNFWmRFZUtaQ3dkUU1sMjlINkEvV29rMTZrUUk4Yk9NcHAvZUxlVExqT3IwOTAyQ0FtTHdaZG84T282RnpoZkp4RHlPNE9rbjBXeE83eldTQUVYbmxGa3h3NE84b0dicVE3QkRuMERGQTJNWURHcEZZSnhRZXp1WHpDODFTV1pUZG1QN1hNa1c1cGtMSjBDbnRVcFNyc0cxa1cyVXlGR2h4MzJmeEw0L1lpWENmbHA1aGt2c3NrdmlBVklVUWJsZHRaN3ZaTFNoYmVDUENIelNhdEdnaXlac1FNV1JKTUhOMU1kQ3BWUVF6TlRoSExnRENiMkFqUGxIYzBvSGVxWVNEd3J0cy94SFNuU3NYVFd0Rk9HeU5qQ096Q1dPeFRDZ2gyQU1SZ0FmZ1E2WWdtV2NWOW5LMWZWckowUUptYi9ZNVBUMWhXdzhxazU1b251N2xDNk1HcTNQZSsvRDA3VEN5OEhMZE1EUmZ3WHRkMkJtUVhnVEIyTmlGZVlHVHRnOVc0b2VtQlY3djg2UFY3Q0N4WFlmeWp6Zi9LcEJNTEF5RGY5QklrMVBEMk83WFBWWHJwRUxCMWdwaDBsWVF2djBJRDNocXA2V0NFczJPa2drRUR2U2JZS0tGNkFObmpIMUZZTXFrVG8vN1BlRHVhK3pmOEVxYlZCS3kwb3Q1TmVMWkh1ZTlyZlZjUDJwYVBERmRDNXE3UVdQeUFTVjVKcGNjNk1IUmg5ZGhRTjJOUFFaQmZHUExlT0VBcU1nY0hKa1o4ay9DRjZCV0VjN2l6cnAyOEVZMWJOMEp5UXdocmVvZSt2N29rSzFNWWZUZ2dMZHFyS0VOTXhYamtvRlNKZEVaYk56UVA3cXpnNTFOUGFaeFZub1VTdTFhVTUvSC83OG0vNUVqeTRKVUFJemZzaS9ZRnRVUGpGd0JwN1B2SlYwbFVna1cvVFFkMUZZeXlmVll3eFF2UW5NM2JBcW1xbHdtUENXd1ZidUtsb1ZoRWdRQm5iOEcyUTZ3RGJObFRJKy9wbVdyK0ZpQTNmMzdHKzBHckFudkxFRDVkQ2hMSHo5cTN6Z0FCeWVldjlYbTdyM2dDU3ZRZTJTdDZ0TXZzREt2cy9mc1h6WW1wTFJ2WDVHUjhvOGY4TDdWMkIvd21sQjAyZ2FlODY5aEh5d2tCUCtYby9LZXFmam9HekpUVGNpQ1l6WXdmZ3NxSFlWWkZIOEdjVWRMMTFOQkFWeVNlaGRtdkhxekNVL0RDM1BvcEFnSWdOSHp2RzdoSEpnelc4UTE4TTFkYjdzRUtFc2JQTHVoVit2a0VENitKbzBxOWQ4T00xblEzbUpxYTI1RitmRy9MKzBQbTZybExCQ0dDYm0ya1pxR0NEMTFGWmNMa3J4MzVXVkJVakRLL0hmak5qQndRc3FmczdZaVFDc1JHNEN3amNwOGhINEJYRmJoc2lDOWZiK2M4aDYwU0pnRWZhVnNTR2poMW9UWHVDcWxscmVJZGE5emRVbGNNS0VjRk83OHBqRHozMDJKV0FZdWZLVTQ4KzlPR0xWNkJyMW1RMnhRN05mdXhpUUxFanM4M2FpanVWdUN1RUdYbXBOcHZRa1hoSFZmY1dGYWpLaEFZTzRTZ2pQN3lGaGcvb0tUellzYnJaeDZ5eW5oVFE3OElJOTZXS0ovOHJlR2g4anZSODhwL1EyTjMwWDhuL2tMY3FmMkdKUlNiaExIdDJXUEVkY1BQM1VYTWkyY0VtVXhlN0ZDS01IZDNLcUZPR3I2VDk0dW1Bd0lJRkRSM3FCd1ptQzV1YXZWZjAzRTFsWnJZN3hveFdEWjgreHVpMDRXUjkvdUh1QjFoemR3YVhlVUkxRHQ5SVV6Tjd5QncyZHV5akU0cHFhc2JvS2kxNkJMM0RDVEUyMkFITDI5UkM4bWs3dTc2TmtFOS9iLzV0QVVJSStJRWxYYmVCSDNLUm5SazdEZHpkY2tnRVQvaU1ic2NMMU5vV3lyUWxPM2o0SFRwMllGYTRFZVdpaXEwa0tuWW94TmhnQnlacDJpMzF5bWVWdUN6QURHTWNPQmZ5V01HVFVwdlp5VDVtNGZDT2Npam5qSWNVMWlIMkpBZko1NG94M1J5MjNTa1kzcFhrekhnWVpDYWNIUW94TnRnSnJiU2c1eDNHYzNyQTIrSHlLRWgvQkRLbWdxaTNrMzJPRGhibWdxUk8vWjBiN0tLQWpSR05GdS9yT2trcEg1dkZvZHVkb3VGZFNiNVFORTVtc2JOREljWUdPL0pMZU4vWnBDSlcyQzlOd1hFcmhRNUd5QzZhYUpadEJqdXozWUZSRUtGVjZyZUMzWGNhK1VZdUYyZk4rcHN6TzNQWWRtZVhSdmpDQjB5U2Q4SjU3TnFoRUdPRG5hS3dKZlVtRmZHMk52MlZ4OHNQOS82a0xTL2czTkpHNGwyd1pjeHlaUFYzd045c2F6SUZibUFnTkZ2U21UU01iUEdzY0FXUm5rTkxZNUExYk96VURPOUs4WUNuRTRoSmgwS01BM1orOXRNZ1c1ay8xRGtXYVVheTJwSkV1ZFh2NEpPd1NLVU0yUG0ySzJkcG9QbzZvckhBZTJNdS9FRFhUQ3loTzR4a0I3bjFVREE4N09TKzlCbWc3OXZjTUlocWxneW0xSVU3SWNZQU83QTRkWnFHZDFqQWM4NWNHRklTNDhTTWRHRno3eU92dDNHSlNxZkhEaGgzR0E2TGhxazR4WGxaMCthTkV3NkJRclVXU2xUTmJoc2VkdFpwWEFOY05WQmYrQ2ppNllSUjZFNklNY0FPekJOT1V3M3NVeEhYZHd4QnJSY0xmSGliZWpjczVLeGFhMlR3ZCtBQmhZaEgyZkFPY3R4SDl0SFVqalV6SzJGZ2IxVGs1ZzBiTmt5N0U5QWREK1lmdlVuT0ttR2JLUXNnVUdhSlFxdFNtVWdqeEJoZ3AwaDlqZmtlZTlaRGV4bWtKT2E1UXE3LzBqM1BmeGdjNkUrMnpSSjFsZDd1N0RMczZOZk9HWWs2OWN6Wmg3OFVSWmJ3OGNobUZ1bXJXVDdpcVF6WlZ3RU9HS3JTOUlrSUhYRHdBVHZ6VmcvZTU2YlRSdDJaRUdPQUhiWlJxdklnZTFCdXQwd1p3dkkvQ3lyang3K0VpOVIxZXV4VTJmYUFrQmRjcEo1ekxXeDJ3Q3JhaGdmVnFFZ1V5WWFSRmVsem96VDlSWVFPRFBiZzZoVENJeXVsQ0pIVzdUakt6b1FZQSt5c2dPYzcxMXN0UTcvTTRwbHlqT3hVWSt6NG9HV1lsL2Rrd3M2cnNLbkV0T09uUVBQL1F6NHFxYW56SEY2alVMbWhSQ00wRzVPMG5kc2Rxb2xWV01rdmhSaUFTOWc4WXNubDlad0pNUWJZeWRlN3p3ZVB3NmY5dXMrVGowZlZFTTRCQjRXUUovL2dWMk4xUTI5SWo1MHkzU0cwRkRJVnNQRDZndFZoOEhHWUtjd1p2NTRSWCtwUXBVUEREZ1JOSVVCaGhXUW5aRWdWTXpUaFNvZ3h3STQzOVVMdjkwR2tyejVzL3ZtZElXL0dpL1RZNlhSTE1EeUYvWmpjYi9UK3VHMXBzeGovT012YW5mQzROalRzNU9rM0wreGZVQXQ5ZzF2eXhzK3VoTWlPbmMvN2p5UU1GaWFYUjNhVkhqdkw1TGU5LzRwM0RrSVNMT09sa1ZDWnVLeUhYYmFoWWNmYnZWYksxNjdaMkxER2ZHUkZWMEpreHM2N3lDT3BISFhKNk5HYzAyUEhldzdlOUVrUlZCSnlWRUxPVEVTOE9XTWRsQllQRHp2TEFmR3Q0V1Axbm4rRVBaYmhTSWlzMkprbGZ3c2U3YmFkcC9ISnpZQWQ3MDcvTDJPaVJCWjVabTFCWEZ5dkVyRUR3OE9PTjNPdSszN2N1RXlmU3BiSWtSQlpzZE9pRTlmR0lTTVZVc1RobmFmSWEvRE5ZajYyWWhFTHdsK0pPTWVwV2FrbTJ5akxSemlIaUozVVhJY3F1aEZDS25ZYVZGM0dPMmhDcllsTEhpL2I3ZGxMeHljWDRodHdzRlVPMkRyUlZvd1ZoSWlMYWtWTUZhVk1uQXBQeWN6NzFxSVRNUm1sODlPdHdwdjAwSlVyT2tEU2pSQlNzVVdtN0w2MnU4V2UyMDZ5L3BDOFI1WEUyQ21nNWRWRmdhUDUvdk9sT05aM3pWQ1FXYzMyRFU3L0JxOVRUN3JSSkdPOWNrV0hFbmNpaEZSc091ekE5K1pweTB1MlVDWXRHSnNEWTJmNVJjM1c5TC94OU5TLzY3eU1xWnpWd3hCRThsK0lVdnVSRFo3MzNXZWlaVmx5WE5HaGJUb1JRaW8ySFhhS2ZNbHdJZTBHdWl5cW1kUTkyUnJ3ZWR4clhycC9KMXZhaVhRT05UQXJJdDMycFZ1SERVMUluVGdOc0JWdmtHckJ1dFp6NHNTZENPUlFBeld4UTJvcFF5RFdZZk1UVXNkWEE3QzNqMDhWQ2lTOGRuaDhoWnB3UGhJTndLWVFIZ0F5UDBNeGtyWW5qUnh2RGFoTkllcGQvK010ejRUNzBXbWdRc1E2VnZ4RzZ0RXhNMm5wV0dsQTdaOXVXYmRYSHl0WkpzeU9WQU1RNTcvRUcwUi91RGhTRGlhTkhWY053SHUzWnhudjhLNnRXTjQ3cnFKTStCNnhCdUFyWkUzV0pMeEtLUXpRaURtWU5IZGNOZEJoMnpUNHo5NXhGV0xDOTVGb0FONmdWTWZHa1hBd2FmUzRhcUJLcnJLUG5YKzlTQWJmT1hWY2haL3dmU2dOTk9UTTNQb3ZGNGNpUGJuNWhHdEE3ditGVHljbDcvYys0WHFZaUpkZEEycDJGY2hkMTlscFRPNjRLVFVBVVoxdEpqakVDQy9jbEJxWUNEMm9CZ0F5bSt4ZStQekN4cUJFSnZmZGxCcUFpR0NUQ1c3K2ljeE5xWXVKME5rMG9ENm1YcHpzT00ybXVVbHRzRHVyVEF1MXlZckVCQTNaTkFEK1RwdmRNWEYzc2lsdVV0dURlUmJUd3FuWXI2OU9sRFRSUUl3R0JIWTZreGY3WWhRMHlZN1ZRSU9QV2JVVTM1T01wVEVwdURrMVVHRys4cFI0Ti9UbTFNRkU2c0UwVUdRaHdjWCtYOXdialB6a3JoT3NnWG0yNWJUVmJaOWdHU2VpRFVjRE9icExlVzVpZG9hajNSTk9GVDdEbUc4Y3RFKzRsQlB4aHFHQkdmSzBQNWxrRFVPek53SE5XLzBuMzNzVGlEa1JjU0FOL0Qvb1VEVmtvSkJzTFFBQUFBQkpSVTVFcmtKZ2dnPT0iCn0K"/>
    </extobj>
  </extobjs>
</s:customData>
</file>

<file path=customXml/itemProps10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5688</Words>
  <Application>WPS 演示</Application>
  <PresentationFormat>宽屏</PresentationFormat>
  <Paragraphs>227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雅痞-繁</vt:lpstr>
      <vt:lpstr>Times New Roman</vt:lpstr>
      <vt:lpstr>Arial Regular</vt:lpstr>
      <vt:lpstr>微软雅黑</vt:lpstr>
      <vt:lpstr>汉仪旗黑</vt:lpstr>
      <vt:lpstr>苹方-简</vt:lpstr>
      <vt:lpstr>汉仪书宋二KW</vt:lpstr>
      <vt:lpstr>宋体</vt:lpstr>
      <vt:lpstr>Arial Unicode MS</vt:lpstr>
      <vt:lpstr>楷体</vt:lpstr>
      <vt:lpstr>汉仪楷体KW</vt:lpstr>
      <vt:lpstr>楷体</vt:lpstr>
      <vt:lpstr>WPS</vt:lpstr>
      <vt:lpstr>AlignedNorm: Prompting Vision–Language Models via Coupled Prompt 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AlignedNorm: Prompting Vision–Language Models via Coupled Prompt Field</dc:title>
  <dc:creator/>
  <cp:lastModifiedBy>Marshal Ma</cp:lastModifiedBy>
  <cp:revision>45</cp:revision>
  <dcterms:created xsi:type="dcterms:W3CDTF">2026-06-01T21:37:10Z</dcterms:created>
  <dcterms:modified xsi:type="dcterms:W3CDTF">2026-06-01T21:37:10Z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2052-12.1.25895.25895</vt:lpwstr>
  </property>
  <property fmtid="{D5CDD505-2E9C-101B-9397-08002B2CF9AE}" pid="3" name="ICV">
    <vt:lpwstr>71F24BB917BF7F301C838868DDA6523B_41</vt:lpwstr>
  </property>
</Properties>
</file>